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 id="258" r:id="rId4"/>
    <p:sldId id="278" r:id="rId5"/>
    <p:sldId id="261" r:id="rId6"/>
    <p:sldId id="259" r:id="rId7"/>
    <p:sldId id="260" r:id="rId8"/>
    <p:sldId id="262" r:id="rId9"/>
    <p:sldId id="263" r:id="rId10"/>
    <p:sldId id="279" r:id="rId11"/>
    <p:sldId id="264" r:id="rId12"/>
    <p:sldId id="282" r:id="rId13"/>
    <p:sldId id="284" r:id="rId14"/>
    <p:sldId id="265" r:id="rId15"/>
    <p:sldId id="266" r:id="rId16"/>
    <p:sldId id="280" r:id="rId17"/>
    <p:sldId id="286" r:id="rId18"/>
    <p:sldId id="267" r:id="rId19"/>
    <p:sldId id="268" r:id="rId20"/>
    <p:sldId id="269" r:id="rId21"/>
    <p:sldId id="270" r:id="rId22"/>
    <p:sldId id="271" r:id="rId23"/>
    <p:sldId id="272" r:id="rId24"/>
    <p:sldId id="273" r:id="rId25"/>
    <p:sldId id="285" r:id="rId26"/>
    <p:sldId id="274" r:id="rId27"/>
    <p:sldId id="283" r:id="rId28"/>
    <p:sldId id="275" r:id="rId29"/>
  </p:sldIdLst>
  <p:sldSz cx="9144000" cy="6858000" type="screen4x3"/>
  <p:notesSz cx="6858000" cy="9144000"/>
  <p:defaultTextStyle>
    <a:defPPr>
      <a:defRPr lang="es-ES" alt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66"/>
    <a:srgbClr val="003300"/>
    <a:srgbClr val="422C16"/>
    <a:srgbClr val="0C788E"/>
    <a:srgbClr val="0099CC"/>
    <a:srgbClr val="660066"/>
    <a:srgbClr val="A5002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110" d="100"/>
          <a:sy n="110" d="100"/>
        </p:scale>
        <p:origin x="154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numCol="1"/>
          <a:lstStyle>
            <a:lvl1pPr>
              <a:defRPr/>
            </a:lvl1pPr>
          </a:lstStyle>
          <a:p>
            <a:endParaRPr lang="es-ES" altLang="es-ES"/>
          </a:p>
        </p:txBody>
      </p:sp>
      <p:sp>
        <p:nvSpPr>
          <p:cNvPr id="5" name="Footer Placeholder 4"/>
          <p:cNvSpPr>
            <a:spLocks noGrp="1"/>
          </p:cNvSpPr>
          <p:nvPr>
            <p:ph type="ftr" sz="quarter" idx="11"/>
          </p:nvPr>
        </p:nvSpPr>
        <p:spPr/>
        <p:txBody>
          <a:bodyPr numCol="1"/>
          <a:lstStyle>
            <a:lvl1pPr>
              <a:defRPr/>
            </a:lvl1pPr>
          </a:lstStyle>
          <a:p>
            <a:endParaRPr lang="es-ES" altLang="es-ES"/>
          </a:p>
        </p:txBody>
      </p:sp>
      <p:sp>
        <p:nvSpPr>
          <p:cNvPr id="6" name="Slide Number Placeholder 5"/>
          <p:cNvSpPr>
            <a:spLocks noGrp="1"/>
          </p:cNvSpPr>
          <p:nvPr>
            <p:ph type="sldNum" sz="quarter" idx="12"/>
          </p:nvPr>
        </p:nvSpPr>
        <p:spPr/>
        <p:txBody>
          <a:bodyPr numCol="1"/>
          <a:lstStyle>
            <a:lvl1pPr>
              <a:defRPr/>
            </a:lvl1pPr>
          </a:lstStyle>
          <a:p>
            <a:fld id="{744F5FCE-34E1-45AB-B597-FBEDC985D1F0}" type="slidenum">
              <a:rPr lang="es-ES" altLang="es-ES"/>
              <a:pPr/>
              <a:t>‹#›</a:t>
            </a:fld>
            <a:endParaRPr lang="es-E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s-ES" altLang="es-ES"/>
          </a:p>
        </p:txBody>
      </p:sp>
      <p:sp>
        <p:nvSpPr>
          <p:cNvPr id="5" name="Footer Placeholder 4"/>
          <p:cNvSpPr>
            <a:spLocks noGrp="1"/>
          </p:cNvSpPr>
          <p:nvPr>
            <p:ph type="ftr" sz="quarter" idx="11"/>
          </p:nvPr>
        </p:nvSpPr>
        <p:spPr/>
        <p:txBody>
          <a:bodyPr numCol="1"/>
          <a:lstStyle>
            <a:lvl1pPr>
              <a:defRPr/>
            </a:lvl1pPr>
          </a:lstStyle>
          <a:p>
            <a:endParaRPr lang="es-ES" altLang="es-ES"/>
          </a:p>
        </p:txBody>
      </p:sp>
      <p:sp>
        <p:nvSpPr>
          <p:cNvPr id="6" name="Slide Number Placeholder 5"/>
          <p:cNvSpPr>
            <a:spLocks noGrp="1"/>
          </p:cNvSpPr>
          <p:nvPr>
            <p:ph type="sldNum" sz="quarter" idx="12"/>
          </p:nvPr>
        </p:nvSpPr>
        <p:spPr/>
        <p:txBody>
          <a:bodyPr numCol="1"/>
          <a:lstStyle>
            <a:lvl1pPr>
              <a:defRPr/>
            </a:lvl1pPr>
          </a:lstStyle>
          <a:p>
            <a:fld id="{D2FD2A25-FEFC-4743-B73B-CC747FF43F02}" type="slidenum">
              <a:rPr lang="es-ES" altLang="es-ES"/>
              <a:pPr/>
              <a:t>‹#›</a:t>
            </a:fld>
            <a:endParaRPr lang="es-E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s-ES" altLang="es-ES"/>
          </a:p>
        </p:txBody>
      </p:sp>
      <p:sp>
        <p:nvSpPr>
          <p:cNvPr id="5" name="Footer Placeholder 4"/>
          <p:cNvSpPr>
            <a:spLocks noGrp="1"/>
          </p:cNvSpPr>
          <p:nvPr>
            <p:ph type="ftr" sz="quarter" idx="11"/>
          </p:nvPr>
        </p:nvSpPr>
        <p:spPr/>
        <p:txBody>
          <a:bodyPr numCol="1"/>
          <a:lstStyle>
            <a:lvl1pPr>
              <a:defRPr/>
            </a:lvl1pPr>
          </a:lstStyle>
          <a:p>
            <a:endParaRPr lang="es-ES" altLang="es-ES"/>
          </a:p>
        </p:txBody>
      </p:sp>
      <p:sp>
        <p:nvSpPr>
          <p:cNvPr id="6" name="Slide Number Placeholder 5"/>
          <p:cNvSpPr>
            <a:spLocks noGrp="1"/>
          </p:cNvSpPr>
          <p:nvPr>
            <p:ph type="sldNum" sz="quarter" idx="12"/>
          </p:nvPr>
        </p:nvSpPr>
        <p:spPr/>
        <p:txBody>
          <a:bodyPr numCol="1"/>
          <a:lstStyle>
            <a:lvl1pPr>
              <a:defRPr/>
            </a:lvl1pPr>
          </a:lstStyle>
          <a:p>
            <a:fld id="{47FA3FD5-124C-4952-8754-711DB9576A3E}" type="slidenum">
              <a:rPr lang="es-ES" altLang="es-ES"/>
              <a:pPr/>
              <a:t>‹#›</a:t>
            </a:fld>
            <a:endParaRPr lang="es-E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s-ES" altLang="es-ES"/>
          </a:p>
        </p:txBody>
      </p:sp>
      <p:sp>
        <p:nvSpPr>
          <p:cNvPr id="5" name="Footer Placeholder 4"/>
          <p:cNvSpPr>
            <a:spLocks noGrp="1"/>
          </p:cNvSpPr>
          <p:nvPr>
            <p:ph type="ftr" sz="quarter" idx="11"/>
          </p:nvPr>
        </p:nvSpPr>
        <p:spPr/>
        <p:txBody>
          <a:bodyPr numCol="1"/>
          <a:lstStyle>
            <a:lvl1pPr>
              <a:defRPr/>
            </a:lvl1pPr>
          </a:lstStyle>
          <a:p>
            <a:endParaRPr lang="es-ES" altLang="es-ES"/>
          </a:p>
        </p:txBody>
      </p:sp>
      <p:sp>
        <p:nvSpPr>
          <p:cNvPr id="6" name="Slide Number Placeholder 5"/>
          <p:cNvSpPr>
            <a:spLocks noGrp="1"/>
          </p:cNvSpPr>
          <p:nvPr>
            <p:ph type="sldNum" sz="quarter" idx="12"/>
          </p:nvPr>
        </p:nvSpPr>
        <p:spPr/>
        <p:txBody>
          <a:bodyPr numCol="1"/>
          <a:lstStyle>
            <a:lvl1pPr>
              <a:defRPr/>
            </a:lvl1pPr>
          </a:lstStyle>
          <a:p>
            <a:fld id="{109BD33B-87C7-40B3-AF79-5813C77C2E17}" type="slidenum">
              <a:rPr lang="es-ES" altLang="es-ES"/>
              <a:pPr/>
              <a:t>‹#›</a:t>
            </a:fld>
            <a:endParaRPr lang="es-E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numCol="1"/>
          <a:lstStyle>
            <a:lvl1pPr>
              <a:defRPr/>
            </a:lvl1pPr>
          </a:lstStyle>
          <a:p>
            <a:endParaRPr lang="es-ES" altLang="es-ES"/>
          </a:p>
        </p:txBody>
      </p:sp>
      <p:sp>
        <p:nvSpPr>
          <p:cNvPr id="5" name="Footer Placeholder 4"/>
          <p:cNvSpPr>
            <a:spLocks noGrp="1"/>
          </p:cNvSpPr>
          <p:nvPr>
            <p:ph type="ftr" sz="quarter" idx="11"/>
          </p:nvPr>
        </p:nvSpPr>
        <p:spPr/>
        <p:txBody>
          <a:bodyPr numCol="1"/>
          <a:lstStyle>
            <a:lvl1pPr>
              <a:defRPr/>
            </a:lvl1pPr>
          </a:lstStyle>
          <a:p>
            <a:endParaRPr lang="es-ES" altLang="es-ES"/>
          </a:p>
        </p:txBody>
      </p:sp>
      <p:sp>
        <p:nvSpPr>
          <p:cNvPr id="6" name="Slide Number Placeholder 5"/>
          <p:cNvSpPr>
            <a:spLocks noGrp="1"/>
          </p:cNvSpPr>
          <p:nvPr>
            <p:ph type="sldNum" sz="quarter" idx="12"/>
          </p:nvPr>
        </p:nvSpPr>
        <p:spPr/>
        <p:txBody>
          <a:bodyPr numCol="1"/>
          <a:lstStyle>
            <a:lvl1pPr>
              <a:defRPr/>
            </a:lvl1pPr>
          </a:lstStyle>
          <a:p>
            <a:fld id="{76D79B8B-5CEE-4610-A7CD-B66D0F7EE922}" type="slidenum">
              <a:rPr lang="es-ES" altLang="es-ES"/>
              <a:pPr/>
              <a:t>‹#›</a:t>
            </a:fld>
            <a:endParaRPr lang="es-E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lvl1pPr>
              <a:defRPr/>
            </a:lvl1pPr>
          </a:lstStyle>
          <a:p>
            <a:endParaRPr lang="es-ES" altLang="es-ES"/>
          </a:p>
        </p:txBody>
      </p:sp>
      <p:sp>
        <p:nvSpPr>
          <p:cNvPr id="6" name="Footer Placeholder 5"/>
          <p:cNvSpPr>
            <a:spLocks noGrp="1"/>
          </p:cNvSpPr>
          <p:nvPr>
            <p:ph type="ftr" sz="quarter" idx="11"/>
          </p:nvPr>
        </p:nvSpPr>
        <p:spPr/>
        <p:txBody>
          <a:bodyPr numCol="1"/>
          <a:lstStyle>
            <a:lvl1pPr>
              <a:defRPr/>
            </a:lvl1pPr>
          </a:lstStyle>
          <a:p>
            <a:endParaRPr lang="es-ES" altLang="es-ES"/>
          </a:p>
        </p:txBody>
      </p:sp>
      <p:sp>
        <p:nvSpPr>
          <p:cNvPr id="7" name="Slide Number Placeholder 6"/>
          <p:cNvSpPr>
            <a:spLocks noGrp="1"/>
          </p:cNvSpPr>
          <p:nvPr>
            <p:ph type="sldNum" sz="quarter" idx="12"/>
          </p:nvPr>
        </p:nvSpPr>
        <p:spPr/>
        <p:txBody>
          <a:bodyPr numCol="1"/>
          <a:lstStyle>
            <a:lvl1pPr>
              <a:defRPr/>
            </a:lvl1pPr>
          </a:lstStyle>
          <a:p>
            <a:fld id="{C790824D-CC39-40AE-94BE-00305CDCBE53}" type="slidenum">
              <a:rPr lang="es-ES" altLang="es-ES"/>
              <a:pPr/>
              <a:t>‹#›</a:t>
            </a:fld>
            <a:endParaRPr lang="es-E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lvl1pPr>
              <a:defRPr/>
            </a:lvl1pPr>
          </a:lstStyle>
          <a:p>
            <a:endParaRPr lang="es-ES" altLang="es-ES"/>
          </a:p>
        </p:txBody>
      </p:sp>
      <p:sp>
        <p:nvSpPr>
          <p:cNvPr id="8" name="Footer Placeholder 7"/>
          <p:cNvSpPr>
            <a:spLocks noGrp="1"/>
          </p:cNvSpPr>
          <p:nvPr>
            <p:ph type="ftr" sz="quarter" idx="11"/>
          </p:nvPr>
        </p:nvSpPr>
        <p:spPr/>
        <p:txBody>
          <a:bodyPr numCol="1"/>
          <a:lstStyle>
            <a:lvl1pPr>
              <a:defRPr/>
            </a:lvl1pPr>
          </a:lstStyle>
          <a:p>
            <a:endParaRPr lang="es-ES" altLang="es-ES"/>
          </a:p>
        </p:txBody>
      </p:sp>
      <p:sp>
        <p:nvSpPr>
          <p:cNvPr id="9" name="Slide Number Placeholder 8"/>
          <p:cNvSpPr>
            <a:spLocks noGrp="1"/>
          </p:cNvSpPr>
          <p:nvPr>
            <p:ph type="sldNum" sz="quarter" idx="12"/>
          </p:nvPr>
        </p:nvSpPr>
        <p:spPr/>
        <p:txBody>
          <a:bodyPr numCol="1"/>
          <a:lstStyle>
            <a:lvl1pPr>
              <a:defRPr/>
            </a:lvl1pPr>
          </a:lstStyle>
          <a:p>
            <a:fld id="{7556CA6D-F17D-4E7D-8258-36E9C06C8F49}" type="slidenum">
              <a:rPr lang="es-ES" altLang="es-ES"/>
              <a:pPr/>
              <a:t>‹#›</a:t>
            </a:fld>
            <a:endParaRPr lang="es-E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lvl1pPr>
              <a:defRPr/>
            </a:lvl1pPr>
          </a:lstStyle>
          <a:p>
            <a:endParaRPr lang="es-ES" altLang="es-ES"/>
          </a:p>
        </p:txBody>
      </p:sp>
      <p:sp>
        <p:nvSpPr>
          <p:cNvPr id="4" name="Footer Placeholder 3"/>
          <p:cNvSpPr>
            <a:spLocks noGrp="1"/>
          </p:cNvSpPr>
          <p:nvPr>
            <p:ph type="ftr" sz="quarter" idx="11"/>
          </p:nvPr>
        </p:nvSpPr>
        <p:spPr/>
        <p:txBody>
          <a:bodyPr numCol="1"/>
          <a:lstStyle>
            <a:lvl1pPr>
              <a:defRPr/>
            </a:lvl1pPr>
          </a:lstStyle>
          <a:p>
            <a:endParaRPr lang="es-ES" altLang="es-ES"/>
          </a:p>
        </p:txBody>
      </p:sp>
      <p:sp>
        <p:nvSpPr>
          <p:cNvPr id="5" name="Slide Number Placeholder 4"/>
          <p:cNvSpPr>
            <a:spLocks noGrp="1"/>
          </p:cNvSpPr>
          <p:nvPr>
            <p:ph type="sldNum" sz="quarter" idx="12"/>
          </p:nvPr>
        </p:nvSpPr>
        <p:spPr/>
        <p:txBody>
          <a:bodyPr numCol="1"/>
          <a:lstStyle>
            <a:lvl1pPr>
              <a:defRPr/>
            </a:lvl1pPr>
          </a:lstStyle>
          <a:p>
            <a:fld id="{50A81567-E7CE-4AF3-8C76-41B7F4847263}" type="slidenum">
              <a:rPr lang="es-ES" altLang="es-ES"/>
              <a:pPr/>
              <a:t>‹#›</a:t>
            </a:fld>
            <a:endParaRPr lang="es-E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s-ES" altLang="es-ES"/>
          </a:p>
        </p:txBody>
      </p:sp>
      <p:sp>
        <p:nvSpPr>
          <p:cNvPr id="3" name="Footer Placeholder 2"/>
          <p:cNvSpPr>
            <a:spLocks noGrp="1"/>
          </p:cNvSpPr>
          <p:nvPr>
            <p:ph type="ftr" sz="quarter" idx="11"/>
          </p:nvPr>
        </p:nvSpPr>
        <p:spPr/>
        <p:txBody>
          <a:bodyPr numCol="1"/>
          <a:lstStyle>
            <a:lvl1pPr>
              <a:defRPr/>
            </a:lvl1pPr>
          </a:lstStyle>
          <a:p>
            <a:endParaRPr lang="es-ES" altLang="es-ES"/>
          </a:p>
        </p:txBody>
      </p:sp>
      <p:sp>
        <p:nvSpPr>
          <p:cNvPr id="4" name="Slide Number Placeholder 3"/>
          <p:cNvSpPr>
            <a:spLocks noGrp="1"/>
          </p:cNvSpPr>
          <p:nvPr>
            <p:ph type="sldNum" sz="quarter" idx="12"/>
          </p:nvPr>
        </p:nvSpPr>
        <p:spPr/>
        <p:txBody>
          <a:bodyPr numCol="1"/>
          <a:lstStyle>
            <a:lvl1pPr>
              <a:defRPr/>
            </a:lvl1pPr>
          </a:lstStyle>
          <a:p>
            <a:fld id="{DDADF9BF-384E-4ACD-A7C0-0B1625A570D9}" type="slidenum">
              <a:rPr lang="es-ES" altLang="es-ES"/>
              <a:pPr/>
              <a:t>‹#›</a:t>
            </a:fld>
            <a:endParaRPr lang="es-E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lvl1pPr>
              <a:defRPr/>
            </a:lvl1pPr>
          </a:lstStyle>
          <a:p>
            <a:endParaRPr lang="es-ES" altLang="es-ES"/>
          </a:p>
        </p:txBody>
      </p:sp>
      <p:sp>
        <p:nvSpPr>
          <p:cNvPr id="6" name="Footer Placeholder 5"/>
          <p:cNvSpPr>
            <a:spLocks noGrp="1"/>
          </p:cNvSpPr>
          <p:nvPr>
            <p:ph type="ftr" sz="quarter" idx="11"/>
          </p:nvPr>
        </p:nvSpPr>
        <p:spPr/>
        <p:txBody>
          <a:bodyPr numCol="1"/>
          <a:lstStyle>
            <a:lvl1pPr>
              <a:defRPr/>
            </a:lvl1pPr>
          </a:lstStyle>
          <a:p>
            <a:endParaRPr lang="es-ES" altLang="es-ES"/>
          </a:p>
        </p:txBody>
      </p:sp>
      <p:sp>
        <p:nvSpPr>
          <p:cNvPr id="7" name="Slide Number Placeholder 6"/>
          <p:cNvSpPr>
            <a:spLocks noGrp="1"/>
          </p:cNvSpPr>
          <p:nvPr>
            <p:ph type="sldNum" sz="quarter" idx="12"/>
          </p:nvPr>
        </p:nvSpPr>
        <p:spPr/>
        <p:txBody>
          <a:bodyPr numCol="1"/>
          <a:lstStyle>
            <a:lvl1pPr>
              <a:defRPr/>
            </a:lvl1pPr>
          </a:lstStyle>
          <a:p>
            <a:fld id="{66989C9C-9FC6-4743-8D31-F3559E55A68C}" type="slidenum">
              <a:rPr lang="es-ES" altLang="es-ES"/>
              <a:pPr/>
              <a:t>‹#›</a:t>
            </a:fld>
            <a:endParaRPr lang="es-E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lvl1pPr>
              <a:defRPr/>
            </a:lvl1pPr>
          </a:lstStyle>
          <a:p>
            <a:endParaRPr lang="es-ES" altLang="es-ES"/>
          </a:p>
        </p:txBody>
      </p:sp>
      <p:sp>
        <p:nvSpPr>
          <p:cNvPr id="6" name="Footer Placeholder 5"/>
          <p:cNvSpPr>
            <a:spLocks noGrp="1"/>
          </p:cNvSpPr>
          <p:nvPr>
            <p:ph type="ftr" sz="quarter" idx="11"/>
          </p:nvPr>
        </p:nvSpPr>
        <p:spPr/>
        <p:txBody>
          <a:bodyPr numCol="1"/>
          <a:lstStyle>
            <a:lvl1pPr>
              <a:defRPr/>
            </a:lvl1pPr>
          </a:lstStyle>
          <a:p>
            <a:endParaRPr lang="es-ES" altLang="es-ES"/>
          </a:p>
        </p:txBody>
      </p:sp>
      <p:sp>
        <p:nvSpPr>
          <p:cNvPr id="7" name="Slide Number Placeholder 6"/>
          <p:cNvSpPr>
            <a:spLocks noGrp="1"/>
          </p:cNvSpPr>
          <p:nvPr>
            <p:ph type="sldNum" sz="quarter" idx="12"/>
          </p:nvPr>
        </p:nvSpPr>
        <p:spPr/>
        <p:txBody>
          <a:bodyPr numCol="1"/>
          <a:lstStyle>
            <a:lvl1pPr>
              <a:defRPr/>
            </a:lvl1pPr>
          </a:lstStyle>
          <a:p>
            <a:fld id="{13EF6910-3BD1-461A-ADD7-1CE10DDC3B97}" type="slidenum">
              <a:rPr lang="es-ES" altLang="es-ES"/>
              <a:pPr/>
              <a:t>‹#›</a:t>
            </a:fld>
            <a:endParaRPr lang="es-ES"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1027" name="Rectangle 3"/>
          <p:cNvSpPr>
            <a:spLocks noGrp="1" noChangeArrowheads="1"/>
          </p:cNvSpPr>
          <p:nvPr>
            <p:ph type="body" idx="1"/>
          </p:nvPr>
        </p:nvSpPr>
        <p:spPr>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ltLang="es-ES"/>
          </a:p>
        </p:txBody>
      </p:sp>
      <p:sp>
        <p:nvSpPr>
          <p:cNvPr id="102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ltLang="es-ES"/>
          </a:p>
        </p:txBody>
      </p:sp>
      <p:sp>
        <p:nvSpPr>
          <p:cNvPr id="103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106564-A017-4C7E-857A-614620F651D8}" type="slidenum">
              <a:rPr lang="es-ES" altLang="es-ES"/>
              <a:pPr/>
              <a:t>‹#›</a:t>
            </a:fld>
            <a:endParaRPr lang="es-ES" altLang="es-E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block-toy-alphabet-game-b-576505/"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cutiebootycakes.blogspot.com/2010/08/big-c.html"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laygroundology.wordpress.com/category/abcs-for-play/"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210363/misc-npc-letterblock-a"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23850" y="5589588"/>
            <a:ext cx="6984454" cy="863748"/>
          </a:xfrm>
        </p:spPr>
        <p:txBody>
          <a:bodyPr numCol="1"/>
          <a:lstStyle/>
          <a:p>
            <a:pPr algn="l"/>
            <a:r>
              <a:rPr lang="es-UY" altLang="es-UY" sz="3200" b="1" dirty="0">
                <a:solidFill>
                  <a:schemeClr val="bg1"/>
                </a:solidFill>
                <a:effectLst>
                  <a:outerShdw blurRad="38100" dist="38100" dir="2700000" algn="tl">
                    <a:srgbClr val="000000">
                      <a:alpha val="43137"/>
                    </a:srgbClr>
                  </a:outerShdw>
                </a:effectLst>
              </a:rPr>
              <a:t>The </a:t>
            </a:r>
            <a:r>
              <a:rPr lang="es-UY" altLang="es-UY" sz="3200" b="1" dirty="0" err="1">
                <a:solidFill>
                  <a:schemeClr val="bg1"/>
                </a:solidFill>
                <a:effectLst>
                  <a:outerShdw blurRad="38100" dist="38100" dir="2700000" algn="tl">
                    <a:srgbClr val="000000">
                      <a:alpha val="43137"/>
                    </a:srgbClr>
                  </a:outerShdw>
                </a:effectLst>
              </a:rPr>
              <a:t>ABC’s</a:t>
            </a:r>
            <a:r>
              <a:rPr lang="es-UY" altLang="es-UY" sz="3200" b="1" dirty="0">
                <a:solidFill>
                  <a:schemeClr val="bg1"/>
                </a:solidFill>
                <a:effectLst>
                  <a:outerShdw blurRad="38100" dist="38100" dir="2700000" algn="tl">
                    <a:srgbClr val="000000">
                      <a:alpha val="43137"/>
                    </a:srgbClr>
                  </a:outerShdw>
                </a:effectLst>
              </a:rPr>
              <a:t> </a:t>
            </a:r>
            <a:r>
              <a:rPr lang="es-UY" altLang="es-UY" sz="3200" b="1" dirty="0" err="1">
                <a:solidFill>
                  <a:schemeClr val="bg1"/>
                </a:solidFill>
                <a:effectLst>
                  <a:outerShdw blurRad="38100" dist="38100" dir="2700000" algn="tl">
                    <a:srgbClr val="000000">
                      <a:alpha val="43137"/>
                    </a:srgbClr>
                  </a:outerShdw>
                </a:effectLst>
              </a:rPr>
              <a:t>of</a:t>
            </a:r>
            <a:r>
              <a:rPr lang="es-UY" altLang="es-UY" sz="3200" b="1" dirty="0">
                <a:solidFill>
                  <a:schemeClr val="bg1"/>
                </a:solidFill>
                <a:effectLst>
                  <a:outerShdw blurRad="38100" dist="38100" dir="2700000" algn="tl">
                    <a:srgbClr val="000000">
                      <a:alpha val="43137"/>
                    </a:srgbClr>
                  </a:outerShdw>
                </a:effectLst>
              </a:rPr>
              <a:t> </a:t>
            </a:r>
            <a:r>
              <a:rPr lang="es-UY" altLang="es-UY" sz="3200" b="1" dirty="0" err="1">
                <a:solidFill>
                  <a:schemeClr val="bg1"/>
                </a:solidFill>
                <a:effectLst>
                  <a:outerShdw blurRad="38100" dist="38100" dir="2700000" algn="tl">
                    <a:srgbClr val="000000">
                      <a:alpha val="43137"/>
                    </a:srgbClr>
                  </a:outerShdw>
                </a:effectLst>
              </a:rPr>
              <a:t>Teacher</a:t>
            </a:r>
            <a:r>
              <a:rPr lang="es-UY" altLang="es-UY" sz="3200" b="1" dirty="0">
                <a:solidFill>
                  <a:schemeClr val="bg1"/>
                </a:solidFill>
                <a:effectLst>
                  <a:outerShdw blurRad="38100" dist="38100" dir="2700000" algn="tl">
                    <a:srgbClr val="000000">
                      <a:alpha val="43137"/>
                    </a:srgbClr>
                  </a:outerShdw>
                </a:effectLst>
              </a:rPr>
              <a:t> </a:t>
            </a:r>
            <a:r>
              <a:rPr lang="es-UY" altLang="es-UY" sz="3200" b="1" dirty="0" err="1">
                <a:solidFill>
                  <a:schemeClr val="bg1"/>
                </a:solidFill>
                <a:effectLst>
                  <a:outerShdw blurRad="38100" dist="38100" dir="2700000" algn="tl">
                    <a:srgbClr val="000000">
                      <a:alpha val="43137"/>
                    </a:srgbClr>
                  </a:outerShdw>
                </a:effectLst>
              </a:rPr>
              <a:t>Retirement</a:t>
            </a:r>
            <a:endParaRPr lang="es-ES" altLang="es-E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3609F395-8013-4101-8228-0BB39005CC82}"/>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53138" y="2060848"/>
            <a:ext cx="4038600" cy="3855600"/>
          </a:xfrm>
          <a:scene3d>
            <a:camera prst="orthographicFront"/>
            <a:lightRig rig="threePt" dir="t"/>
          </a:scene3d>
          <a:sp3d>
            <a:bevelT w="139700" prst="cross"/>
          </a:sp3d>
        </p:spPr>
      </p:pic>
      <p:sp>
        <p:nvSpPr>
          <p:cNvPr id="2" name="Content Placeholder 1">
            <a:extLst>
              <a:ext uri="{FF2B5EF4-FFF2-40B4-BE49-F238E27FC236}">
                <a16:creationId xmlns="" xmlns:a16="http://schemas.microsoft.com/office/drawing/2014/main" id="{B90317B5-BA3D-4D09-A360-DA606E6901F7}"/>
              </a:ext>
            </a:extLst>
          </p:cNvPr>
          <p:cNvSpPr>
            <a:spLocks noGrp="1"/>
          </p:cNvSpPr>
          <p:nvPr>
            <p:ph sz="half" idx="2"/>
          </p:nvPr>
        </p:nvSpPr>
        <p:spPr>
          <a:xfrm>
            <a:off x="4648200" y="2059315"/>
            <a:ext cx="4038600" cy="3855600"/>
          </a:xfrm>
        </p:spPr>
        <p:txBody>
          <a:bodyPr/>
          <a:lstStyle/>
          <a:p>
            <a:pPr marL="0" indent="0" algn="ctr">
              <a:buNone/>
            </a:pPr>
            <a:r>
              <a:rPr lang="en-US" sz="6000" dirty="0"/>
              <a:t>Be Aware of </a:t>
            </a:r>
            <a:r>
              <a:rPr lang="en-US" sz="6000" dirty="0">
                <a:solidFill>
                  <a:srgbClr val="C00000"/>
                </a:solidFill>
                <a:effectLst>
                  <a:outerShdw blurRad="38100" dist="38100" dir="2700000" algn="tl">
                    <a:srgbClr val="000000">
                      <a:alpha val="43137"/>
                    </a:srgbClr>
                  </a:outerShdw>
                </a:effectLst>
              </a:rPr>
              <a:t>ALL</a:t>
            </a:r>
            <a:r>
              <a:rPr lang="en-US" sz="6000" dirty="0"/>
              <a:t> Your Options</a:t>
            </a:r>
          </a:p>
        </p:txBody>
      </p:sp>
      <p:sp>
        <p:nvSpPr>
          <p:cNvPr id="8" name="Rectangle 2">
            <a:extLst>
              <a:ext uri="{FF2B5EF4-FFF2-40B4-BE49-F238E27FC236}">
                <a16:creationId xmlns="" xmlns:a16="http://schemas.microsoft.com/office/drawing/2014/main" id="{80F8B436-3F2A-46A0-B85E-EB02931F1C04}"/>
              </a:ext>
            </a:extLst>
          </p:cNvPr>
          <p:cNvSpPr>
            <a:spLocks noGrp="1" noChangeArrowheads="1"/>
          </p:cNvSpPr>
          <p:nvPr>
            <p:ph type="title"/>
          </p:nvPr>
        </p:nvSpPr>
        <p:spPr>
          <a:xfrm>
            <a:off x="0" y="274638"/>
            <a:ext cx="9144000" cy="1143000"/>
          </a:xfrm>
        </p:spPr>
        <p:txBody>
          <a:bodyPr numCol="1"/>
          <a:lstStyle/>
          <a:p>
            <a:r>
              <a:rPr lang="en-US" sz="5400" dirty="0">
                <a:solidFill>
                  <a:srgbClr val="FFFF00"/>
                </a:solidFill>
                <a:effectLst>
                  <a:outerShdw blurRad="38100" dist="38100" dir="2700000" algn="tl">
                    <a:srgbClr val="000000">
                      <a:alpha val="43137"/>
                    </a:srgbClr>
                  </a:outerShdw>
                </a:effectLst>
              </a:rPr>
              <a:t>ABC’s of Teacher Retirement</a:t>
            </a:r>
          </a:p>
        </p:txBody>
      </p:sp>
    </p:spTree>
    <p:extLst>
      <p:ext uri="{BB962C8B-B14F-4D97-AF65-F5344CB8AC3E}">
        <p14:creationId xmlns:p14="http://schemas.microsoft.com/office/powerpoint/2010/main" val="38932016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44000" cy="609600"/>
          </a:xfrm>
        </p:spPr>
        <p:txBody>
          <a:bodyPr numCol="1">
            <a:normAutofit fontScale="90000"/>
          </a:bodyPr>
          <a:lstStyle/>
          <a:p>
            <a:pPr algn="ctr"/>
            <a:r>
              <a:rPr lang="en-US" sz="3600" dirty="0">
                <a:solidFill>
                  <a:srgbClr val="FFFF00"/>
                </a:solidFill>
                <a:effectLst>
                  <a:outerShdw blurRad="38100" dist="38100" dir="2700000" algn="tl">
                    <a:srgbClr val="000000">
                      <a:alpha val="43137"/>
                    </a:srgbClr>
                  </a:outerShdw>
                </a:effectLst>
              </a:rPr>
              <a:t>Survivors Benefit Options at Retirement</a:t>
            </a:r>
          </a:p>
        </p:txBody>
      </p:sp>
      <p:sp>
        <p:nvSpPr>
          <p:cNvPr id="3" name="Subtitle 2"/>
          <p:cNvSpPr>
            <a:spLocks noGrp="1"/>
          </p:cNvSpPr>
          <p:nvPr>
            <p:ph type="subTitle" idx="1"/>
          </p:nvPr>
        </p:nvSpPr>
        <p:spPr>
          <a:xfrm>
            <a:off x="539552" y="1700808"/>
            <a:ext cx="7854696" cy="4824536"/>
          </a:xfrm>
        </p:spPr>
        <p:txBody>
          <a:bodyPr numCol="1">
            <a:noAutofit/>
          </a:bodyPr>
          <a:lstStyle/>
          <a:p>
            <a:pPr algn="l"/>
            <a:r>
              <a:rPr lang="en-US" sz="1600" b="1" dirty="0">
                <a:solidFill>
                  <a:srgbClr val="C00000"/>
                </a:solidFill>
                <a:effectLst>
                  <a:outerShdw blurRad="38100" dist="38100" dir="2700000" algn="tl">
                    <a:srgbClr val="000000">
                      <a:alpha val="43137"/>
                    </a:srgbClr>
                  </a:outerShdw>
                </a:effectLst>
              </a:rPr>
              <a:t>Estimating Your Retirement Benefits:</a:t>
            </a:r>
            <a:endParaRPr lang="en-US" sz="1600" dirty="0">
              <a:solidFill>
                <a:srgbClr val="C00000"/>
              </a:solidFill>
              <a:effectLst>
                <a:outerShdw blurRad="38100" dist="38100" dir="2700000" algn="tl">
                  <a:srgbClr val="000000">
                    <a:alpha val="43137"/>
                  </a:srgbClr>
                </a:outerShdw>
              </a:effectLst>
            </a:endParaRPr>
          </a:p>
          <a:p>
            <a:pPr algn="l"/>
            <a:endParaRPr lang="en-US" sz="800" dirty="0"/>
          </a:p>
          <a:p>
            <a:pPr algn="just"/>
            <a:r>
              <a:rPr lang="en-US" sz="1600" dirty="0"/>
              <a:t>Under the Arkansas Teacher Retirement System law, you may choose to retire under Option 1 (Straight Life Annuity) or one of the three benefit options: A, B, or C. These options differ in the amount paid and benefits payable to someone else after your death. </a:t>
            </a:r>
          </a:p>
          <a:p>
            <a:pPr algn="just">
              <a:buFont typeface="Wingdings" pitchFamily="2" charset="2"/>
              <a:buChar char="Ø"/>
            </a:pPr>
            <a:r>
              <a:rPr lang="en-US" sz="1600" dirty="0"/>
              <a:t> </a:t>
            </a:r>
            <a:r>
              <a:rPr lang="en-US" sz="1600" u="sng" dirty="0">
                <a:effectLst>
                  <a:outerShdw blurRad="38100" dist="38100" dir="2700000" algn="tl">
                    <a:srgbClr val="000000">
                      <a:alpha val="43137"/>
                    </a:srgbClr>
                  </a:outerShdw>
                </a:effectLst>
              </a:rPr>
              <a:t>Option 1</a:t>
            </a:r>
            <a:r>
              <a:rPr lang="en-US" sz="1600" dirty="0"/>
              <a:t>:</a:t>
            </a:r>
            <a:r>
              <a:rPr lang="en-US" sz="1600" dirty="0">
                <a:effectLst>
                  <a:outerShdw blurRad="38100" dist="38100" dir="2700000" algn="tl">
                    <a:srgbClr val="000000">
                      <a:alpha val="43137"/>
                    </a:srgbClr>
                  </a:outerShdw>
                </a:effectLst>
              </a:rPr>
              <a:t> </a:t>
            </a:r>
            <a:r>
              <a:rPr lang="en-US" sz="1600" dirty="0"/>
              <a:t>(Straight Life Annuity)  No Spousal / Survivor benefits payable</a:t>
            </a:r>
          </a:p>
          <a:p>
            <a:pPr algn="l"/>
            <a:r>
              <a:rPr lang="en-US" sz="1600" dirty="0"/>
              <a:t>	</a:t>
            </a:r>
            <a:r>
              <a:rPr lang="en-US" sz="1400" dirty="0"/>
              <a:t>Benefit Amounts - Maximum Allowance</a:t>
            </a:r>
            <a:br>
              <a:rPr lang="en-US" sz="1400" dirty="0"/>
            </a:br>
            <a:r>
              <a:rPr lang="en-US" sz="1400" dirty="0"/>
              <a:t>	Survivor Benefits - None </a:t>
            </a:r>
          </a:p>
          <a:p>
            <a:pPr algn="l">
              <a:buFont typeface="Wingdings" pitchFamily="2" charset="2"/>
              <a:buChar char="Ø"/>
            </a:pPr>
            <a:r>
              <a:rPr lang="en-US" sz="1600" dirty="0"/>
              <a:t> </a:t>
            </a:r>
            <a:r>
              <a:rPr lang="en-US" sz="1600" u="sng" dirty="0">
                <a:effectLst>
                  <a:outerShdw blurRad="38100" dist="38100" dir="2700000" algn="tl">
                    <a:srgbClr val="000000">
                      <a:alpha val="43137"/>
                    </a:srgbClr>
                  </a:outerShdw>
                </a:effectLst>
              </a:rPr>
              <a:t>Option A</a:t>
            </a:r>
            <a:r>
              <a:rPr lang="en-US" sz="1600" dirty="0"/>
              <a:t>:  </a:t>
            </a:r>
            <a:r>
              <a:rPr lang="en-US" sz="1600" i="1" dirty="0"/>
              <a:t>Spouse </a:t>
            </a:r>
            <a:r>
              <a:rPr lang="en-US" sz="1600" i="1" dirty="0" smtClean="0"/>
              <a:t>only</a:t>
            </a:r>
            <a:endParaRPr lang="en-US" sz="1600" i="1" dirty="0"/>
          </a:p>
          <a:p>
            <a:pPr algn="l"/>
            <a:r>
              <a:rPr lang="en-US" sz="1600" dirty="0"/>
              <a:t>	</a:t>
            </a:r>
            <a:r>
              <a:rPr lang="en-US" sz="1400" dirty="0"/>
              <a:t>Benefit Amounts - Reduced Lifetime Annuity  (see handout)</a:t>
            </a:r>
            <a:br>
              <a:rPr lang="en-US" sz="1400" dirty="0"/>
            </a:br>
            <a:r>
              <a:rPr lang="en-US" sz="1400" dirty="0"/>
              <a:t>	Survivor Benefits - 100% Survivor Annuity </a:t>
            </a:r>
          </a:p>
          <a:p>
            <a:pPr algn="l">
              <a:buFont typeface="Wingdings" pitchFamily="2" charset="2"/>
              <a:buChar char="Ø"/>
            </a:pPr>
            <a:r>
              <a:rPr lang="en-US" sz="1600" dirty="0"/>
              <a:t> </a:t>
            </a:r>
            <a:r>
              <a:rPr lang="en-US" sz="1600" u="sng" dirty="0">
                <a:effectLst>
                  <a:outerShdw blurRad="38100" dist="38100" dir="2700000" algn="tl">
                    <a:srgbClr val="000000">
                      <a:alpha val="43137"/>
                    </a:srgbClr>
                  </a:outerShdw>
                </a:effectLst>
              </a:rPr>
              <a:t>Option B</a:t>
            </a:r>
            <a:r>
              <a:rPr lang="en-US" sz="1600" dirty="0"/>
              <a:t>: </a:t>
            </a:r>
            <a:r>
              <a:rPr lang="en-US" sz="1600" i="1" dirty="0"/>
              <a:t>Spouse </a:t>
            </a:r>
            <a:r>
              <a:rPr lang="en-US" sz="1600" i="1" dirty="0" smtClean="0"/>
              <a:t>only</a:t>
            </a:r>
            <a:endParaRPr lang="en-US" sz="1600" i="1" dirty="0"/>
          </a:p>
          <a:p>
            <a:pPr algn="l"/>
            <a:r>
              <a:rPr lang="en-US" sz="1600" dirty="0"/>
              <a:t>	</a:t>
            </a:r>
            <a:r>
              <a:rPr lang="en-US" sz="1400" dirty="0"/>
              <a:t>Benefit Amounts - Reduced Lifetime Annuity (see handout) </a:t>
            </a:r>
            <a:br>
              <a:rPr lang="en-US" sz="1400" dirty="0"/>
            </a:br>
            <a:r>
              <a:rPr lang="en-US" sz="1400" dirty="0"/>
              <a:t>	Survivor Benefits - 50% Survivor Annuity </a:t>
            </a:r>
          </a:p>
          <a:p>
            <a:pPr algn="l">
              <a:buFont typeface="Wingdings" pitchFamily="2" charset="2"/>
              <a:buChar char="Ø"/>
            </a:pPr>
            <a:r>
              <a:rPr lang="en-US" sz="1600" dirty="0"/>
              <a:t> </a:t>
            </a:r>
            <a:r>
              <a:rPr lang="en-US" sz="1600" u="sng" dirty="0">
                <a:effectLst>
                  <a:outerShdw blurRad="38100" dist="38100" dir="2700000" algn="tl">
                    <a:srgbClr val="000000">
                      <a:alpha val="43137"/>
                    </a:srgbClr>
                  </a:outerShdw>
                </a:effectLst>
              </a:rPr>
              <a:t>Option C</a:t>
            </a:r>
            <a:r>
              <a:rPr lang="en-US" sz="1600" dirty="0"/>
              <a:t>: </a:t>
            </a:r>
            <a:r>
              <a:rPr lang="en-US" sz="1600" i="1" dirty="0"/>
              <a:t>May be anyone</a:t>
            </a:r>
          </a:p>
          <a:p>
            <a:pPr algn="l"/>
            <a:r>
              <a:rPr lang="en-US" sz="1600" dirty="0"/>
              <a:t>	</a:t>
            </a:r>
            <a:r>
              <a:rPr lang="en-US" sz="1400" dirty="0"/>
              <a:t>Benefit Amounts - Lifetime with 10 years Certain including Pop-Up Provision</a:t>
            </a:r>
            <a:br>
              <a:rPr lang="en-US" sz="1400" dirty="0"/>
            </a:br>
            <a:r>
              <a:rPr lang="en-US" sz="1400" dirty="0"/>
              <a:t>	Survivor Benefits - Balance of 120 monthly payments after the Retiree's death </a:t>
            </a:r>
          </a:p>
          <a:p>
            <a:r>
              <a:rPr lang="en-US" sz="1600" dirty="0"/>
              <a:t/>
            </a:r>
            <a:br>
              <a:rPr lang="en-US" sz="1600" dirty="0"/>
            </a:br>
            <a:endParaRPr lang="en-US" sz="16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6E8FB2-7238-4919-89A8-189114E510C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 xmlns:a16="http://schemas.microsoft.com/office/drawing/2014/main" id="{F6A70F1E-A1E0-4C15-A8CE-A86D444458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0"/>
            <a:ext cx="4572000" cy="6858000"/>
          </a:xfrm>
        </p:spPr>
      </p:pic>
      <p:pic>
        <p:nvPicPr>
          <p:cNvPr id="4" name="Picture 2">
            <a:extLst>
              <a:ext uri="{FF2B5EF4-FFF2-40B4-BE49-F238E27FC236}">
                <a16:creationId xmlns="" xmlns:a16="http://schemas.microsoft.com/office/drawing/2014/main" id="{C55DB6FB-0A43-4377-826E-21DABB266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a:noFill/>
          <a:ln w="9525">
            <a:noFill/>
            <a:miter lim="800000"/>
            <a:headEnd/>
            <a:tailEnd/>
          </a:ln>
        </p:spPr>
      </p:pic>
    </p:spTree>
    <p:extLst>
      <p:ext uri="{BB962C8B-B14F-4D97-AF65-F5344CB8AC3E}">
        <p14:creationId xmlns:p14="http://schemas.microsoft.com/office/powerpoint/2010/main" val="231230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F0B2C2-C49B-4419-A8FB-6C4C9468EEF1}"/>
              </a:ext>
            </a:extLst>
          </p:cNvPr>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Health Insurance</a:t>
            </a:r>
          </a:p>
        </p:txBody>
      </p:sp>
      <p:pic>
        <p:nvPicPr>
          <p:cNvPr id="9" name="Content Placeholder 5">
            <a:extLst>
              <a:ext uri="{FF2B5EF4-FFF2-40B4-BE49-F238E27FC236}">
                <a16:creationId xmlns="" xmlns:a16="http://schemas.microsoft.com/office/drawing/2014/main" id="{769FF00E-0D1D-40D7-9C18-30FB592C686D}"/>
              </a:ext>
            </a:extLst>
          </p:cNvPr>
          <p:cNvPicPr>
            <a:picLocks noGrp="1" noChangeAspect="1"/>
          </p:cNvPicPr>
          <p:nvPr>
            <p:ph idx="1"/>
          </p:nvPr>
        </p:nvPicPr>
        <p:blipFill>
          <a:blip r:embed="rId2"/>
          <a:stretch>
            <a:fillRect/>
          </a:stretch>
        </p:blipFill>
        <p:spPr>
          <a:xfrm>
            <a:off x="-36512" y="1628800"/>
            <a:ext cx="9180512" cy="4954562"/>
          </a:xfrm>
          <a:prstGeom prst="rect">
            <a:avLst/>
          </a:prstGeom>
          <a:noFill/>
          <a:ln w="9525">
            <a:noFill/>
            <a:miter lim="800000"/>
            <a:headEnd/>
            <a:tailEnd/>
          </a:ln>
          <a:effectLst/>
        </p:spPr>
      </p:pic>
    </p:spTree>
    <p:extLst>
      <p:ext uri="{BB962C8B-B14F-4D97-AF65-F5344CB8AC3E}">
        <p14:creationId xmlns:p14="http://schemas.microsoft.com/office/powerpoint/2010/main" val="390072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639762"/>
          </a:xfrm>
        </p:spPr>
        <p:txBody>
          <a:bodyPr numCol="1">
            <a:noAutofit/>
          </a:bodyPr>
          <a:lstStyle/>
          <a:p>
            <a:r>
              <a:rPr lang="en-US" sz="3600" dirty="0">
                <a:solidFill>
                  <a:srgbClr val="FFFF00"/>
                </a:solidFill>
                <a:effectLst>
                  <a:outerShdw blurRad="38100" dist="38100" dir="2700000" algn="tl">
                    <a:srgbClr val="000000">
                      <a:alpha val="43137"/>
                    </a:srgbClr>
                  </a:outerShdw>
                </a:effectLst>
              </a:rPr>
              <a:t>The ABC’s of TDROP</a:t>
            </a:r>
          </a:p>
        </p:txBody>
      </p:sp>
      <p:sp>
        <p:nvSpPr>
          <p:cNvPr id="22" name="TextBox 21"/>
          <p:cNvSpPr txBox="1"/>
          <p:nvPr/>
        </p:nvSpPr>
        <p:spPr>
          <a:xfrm>
            <a:off x="176984" y="1808489"/>
            <a:ext cx="8856984" cy="2862322"/>
          </a:xfrm>
          <a:prstGeom prst="rect">
            <a:avLst/>
          </a:prstGeom>
          <a:noFill/>
        </p:spPr>
        <p:txBody>
          <a:bodyPr wrap="square" numCol="1" rtlCol="0">
            <a:spAutoFit/>
          </a:bodyPr>
          <a:lstStyle/>
          <a:p>
            <a:r>
              <a:rPr lang="en-US" dirty="0"/>
              <a:t>You have the ability to TDROP for up to 10 years, after 28 years of service.</a:t>
            </a:r>
          </a:p>
          <a:p>
            <a:r>
              <a:rPr lang="en-US" dirty="0">
                <a:solidFill>
                  <a:srgbClr val="000000"/>
                </a:solidFill>
              </a:rPr>
              <a:t>After 28 years of service, you are eligible for 100% of your Pension. TDROP is funded by deferring your pension and continuing to work your TDROP account will accumulate based on the following rules:</a:t>
            </a:r>
          </a:p>
          <a:p>
            <a:endParaRPr lang="en-US" dirty="0">
              <a:solidFill>
                <a:srgbClr val="000000"/>
              </a:solidFill>
            </a:endParaRPr>
          </a:p>
          <a:p>
            <a:r>
              <a:rPr lang="en-US" dirty="0">
                <a:solidFill>
                  <a:srgbClr val="000000"/>
                </a:solidFill>
              </a:rPr>
              <a:t>	Less 1% for each year of service, </a:t>
            </a:r>
          </a:p>
          <a:p>
            <a:r>
              <a:rPr lang="en-US" dirty="0">
                <a:solidFill>
                  <a:srgbClr val="000000"/>
                </a:solidFill>
              </a:rPr>
              <a:t>	Less 6% for each year in TDROP prior to year 30.</a:t>
            </a:r>
          </a:p>
          <a:p>
            <a:endParaRPr lang="en-US" dirty="0">
              <a:solidFill>
                <a:srgbClr val="000000"/>
              </a:solidFill>
            </a:endParaRPr>
          </a:p>
          <a:p>
            <a:r>
              <a:rPr lang="en-US" dirty="0">
                <a:solidFill>
                  <a:srgbClr val="000000"/>
                </a:solidFill>
              </a:rPr>
              <a:t>After 28 years of service, you are eligible for 60% of your pension through TDROP.</a:t>
            </a:r>
          </a:p>
          <a:p>
            <a:r>
              <a:rPr lang="en-US" dirty="0">
                <a:solidFill>
                  <a:srgbClr val="000000"/>
                </a:solidFill>
              </a:rPr>
              <a:t>After 30 years of service, you are eligible for 70% of your pension through TDROP.</a:t>
            </a:r>
            <a:endParaRPr lang="en-US" sz="1600" dirty="0"/>
          </a:p>
        </p:txBody>
      </p:sp>
      <p:sp>
        <p:nvSpPr>
          <p:cNvPr id="24" name="TextBox 23"/>
          <p:cNvSpPr txBox="1"/>
          <p:nvPr/>
        </p:nvSpPr>
        <p:spPr>
          <a:xfrm>
            <a:off x="675892" y="6058722"/>
            <a:ext cx="8352928" cy="369332"/>
          </a:xfrm>
          <a:prstGeom prst="rect">
            <a:avLst/>
          </a:prstGeom>
          <a:noFill/>
        </p:spPr>
        <p:txBody>
          <a:bodyPr wrap="square" numCol="1" rtlCol="0">
            <a:spAutoFit/>
          </a:bodyPr>
          <a:lstStyle/>
          <a:p>
            <a:r>
              <a:rPr lang="en-US" dirty="0">
                <a:solidFill>
                  <a:srgbClr val="C00000"/>
                </a:solidFill>
                <a:effectLst>
                  <a:outerShdw blurRad="38100" dist="38100" dir="2700000" algn="tl">
                    <a:srgbClr val="000000">
                      <a:alpha val="43137"/>
                    </a:srgbClr>
                  </a:outerShdw>
                </a:effectLst>
              </a:rPr>
              <a:t>(Q)  Does TDROP work for you?  That’s a question </a:t>
            </a:r>
            <a:r>
              <a:rPr lang="en-US" u="sng" dirty="0">
                <a:solidFill>
                  <a:srgbClr val="C00000"/>
                </a:solidFill>
                <a:effectLst>
                  <a:outerShdw blurRad="38100" dist="38100" dir="2700000" algn="tl">
                    <a:srgbClr val="000000">
                      <a:alpha val="43137"/>
                    </a:srgbClr>
                  </a:outerShdw>
                </a:effectLst>
              </a:rPr>
              <a:t>WE</a:t>
            </a:r>
            <a:r>
              <a:rPr lang="en-US" dirty="0">
                <a:solidFill>
                  <a:srgbClr val="C00000"/>
                </a:solidFill>
                <a:effectLst>
                  <a:outerShdw blurRad="38100" dist="38100" dir="2700000" algn="tl">
                    <a:srgbClr val="000000">
                      <a:alpha val="43137"/>
                    </a:srgbClr>
                  </a:outerShdw>
                </a:effectLst>
              </a:rPr>
              <a:t> can help answer!</a:t>
            </a:r>
          </a:p>
        </p:txBody>
      </p:sp>
      <p:graphicFrame>
        <p:nvGraphicFramePr>
          <p:cNvPr id="4" name="Table 3">
            <a:extLst>
              <a:ext uri="{FF2B5EF4-FFF2-40B4-BE49-F238E27FC236}">
                <a16:creationId xmlns="" xmlns:a16="http://schemas.microsoft.com/office/drawing/2014/main" id="{D686FADF-500D-44EE-865C-7686F8DD059A}"/>
              </a:ext>
            </a:extLst>
          </p:cNvPr>
          <p:cNvGraphicFramePr>
            <a:graphicFrameLocks noGrp="1"/>
          </p:cNvGraphicFramePr>
          <p:nvPr>
            <p:extLst>
              <p:ext uri="{D42A27DB-BD31-4B8C-83A1-F6EECF244321}">
                <p14:modId xmlns:p14="http://schemas.microsoft.com/office/powerpoint/2010/main" val="3559583508"/>
              </p:ext>
            </p:extLst>
          </p:nvPr>
        </p:nvGraphicFramePr>
        <p:xfrm>
          <a:off x="1557476" y="4797152"/>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1230683448"/>
                    </a:ext>
                  </a:extLst>
                </a:gridCol>
                <a:gridCol w="2032000">
                  <a:extLst>
                    <a:ext uri="{9D8B030D-6E8A-4147-A177-3AD203B41FA5}">
                      <a16:colId xmlns="" xmlns:a16="http://schemas.microsoft.com/office/drawing/2014/main" val="3799789589"/>
                    </a:ext>
                  </a:extLst>
                </a:gridCol>
                <a:gridCol w="2032000">
                  <a:extLst>
                    <a:ext uri="{9D8B030D-6E8A-4147-A177-3AD203B41FA5}">
                      <a16:colId xmlns="" xmlns:a16="http://schemas.microsoft.com/office/drawing/2014/main" val="863579374"/>
                    </a:ext>
                  </a:extLst>
                </a:gridCol>
              </a:tblGrid>
              <a:tr h="370840">
                <a:tc>
                  <a:txBody>
                    <a:bodyPr/>
                    <a:lstStyle/>
                    <a:p>
                      <a:pPr algn="ctr"/>
                      <a:r>
                        <a:rPr lang="en-US" dirty="0">
                          <a:solidFill>
                            <a:schemeClr val="tx1"/>
                          </a:solidFill>
                          <a:effectLst>
                            <a:outerShdw blurRad="38100" dist="38100" dir="2700000" algn="tl">
                              <a:srgbClr val="000000">
                                <a:alpha val="43137"/>
                              </a:srgbClr>
                            </a:outerShdw>
                          </a:effectLst>
                        </a:rPr>
                        <a:t>$31,000.00</a:t>
                      </a:r>
                    </a:p>
                  </a:txBody>
                  <a:tcPr/>
                </a:tc>
                <a:tc>
                  <a:txBody>
                    <a:bodyPr/>
                    <a:lstStyle/>
                    <a:p>
                      <a:pPr algn="ctr"/>
                      <a:r>
                        <a:rPr lang="en-US" dirty="0">
                          <a:solidFill>
                            <a:schemeClr val="tx1"/>
                          </a:solidFill>
                          <a:effectLst>
                            <a:outerShdw blurRad="38100" dist="38100" dir="2700000" algn="tl">
                              <a:srgbClr val="000000">
                                <a:alpha val="43137"/>
                              </a:srgbClr>
                            </a:outerShdw>
                          </a:effectLst>
                        </a:rPr>
                        <a:t>60%</a:t>
                      </a:r>
                    </a:p>
                  </a:txBody>
                  <a:tcPr/>
                </a:tc>
                <a:tc>
                  <a:txBody>
                    <a:bodyPr/>
                    <a:lstStyle/>
                    <a:p>
                      <a:pPr algn="ctr"/>
                      <a:r>
                        <a:rPr lang="en-US" dirty="0">
                          <a:solidFill>
                            <a:schemeClr val="tx1"/>
                          </a:solidFill>
                          <a:effectLst>
                            <a:outerShdw blurRad="38100" dist="38100" dir="2700000" algn="tl">
                              <a:srgbClr val="000000">
                                <a:alpha val="43137"/>
                              </a:srgbClr>
                            </a:outerShdw>
                          </a:effectLst>
                        </a:rPr>
                        <a:t>$18,600.00</a:t>
                      </a:r>
                    </a:p>
                  </a:txBody>
                  <a:tcPr/>
                </a:tc>
                <a:extLst>
                  <a:ext uri="{0D108BD9-81ED-4DB2-BD59-A6C34878D82A}">
                    <a16:rowId xmlns="" xmlns:a16="http://schemas.microsoft.com/office/drawing/2014/main" val="3840801819"/>
                  </a:ext>
                </a:extLst>
              </a:tr>
              <a:tr h="370840">
                <a:tc>
                  <a:txBody>
                    <a:bodyPr/>
                    <a:lstStyle/>
                    <a:p>
                      <a:pPr algn="ctr"/>
                      <a:r>
                        <a:rPr lang="en-US" b="1" dirty="0">
                          <a:effectLst>
                            <a:outerShdw blurRad="38100" dist="38100" dir="2700000" algn="tl">
                              <a:srgbClr val="000000">
                                <a:alpha val="43137"/>
                              </a:srgbClr>
                            </a:outerShdw>
                          </a:effectLst>
                        </a:rPr>
                        <a:t>$32,075.00</a:t>
                      </a:r>
                    </a:p>
                  </a:txBody>
                  <a:tcPr/>
                </a:tc>
                <a:tc>
                  <a:txBody>
                    <a:bodyPr/>
                    <a:lstStyle/>
                    <a:p>
                      <a:pPr algn="ctr"/>
                      <a:r>
                        <a:rPr lang="en-US" b="1" dirty="0">
                          <a:effectLst>
                            <a:outerShdw blurRad="38100" dist="38100" dir="2700000" algn="tl">
                              <a:srgbClr val="000000">
                                <a:alpha val="43137"/>
                              </a:srgbClr>
                            </a:outerShdw>
                          </a:effectLst>
                        </a:rPr>
                        <a:t>65%</a:t>
                      </a:r>
                    </a:p>
                  </a:txBody>
                  <a:tcPr/>
                </a:tc>
                <a:tc>
                  <a:txBody>
                    <a:bodyPr/>
                    <a:lstStyle/>
                    <a:p>
                      <a:pPr algn="ctr"/>
                      <a:r>
                        <a:rPr lang="en-US" b="1" dirty="0">
                          <a:effectLst>
                            <a:outerShdw blurRad="38100" dist="38100" dir="2700000" algn="tl">
                              <a:srgbClr val="000000">
                                <a:alpha val="43137"/>
                              </a:srgbClr>
                            </a:outerShdw>
                          </a:effectLst>
                        </a:rPr>
                        <a:t>$20,848.75</a:t>
                      </a:r>
                    </a:p>
                  </a:txBody>
                  <a:tcPr/>
                </a:tc>
                <a:extLst>
                  <a:ext uri="{0D108BD9-81ED-4DB2-BD59-A6C34878D82A}">
                    <a16:rowId xmlns="" xmlns:a16="http://schemas.microsoft.com/office/drawing/2014/main" val="3396465040"/>
                  </a:ext>
                </a:extLst>
              </a:tr>
              <a:tr h="370840">
                <a:tc>
                  <a:txBody>
                    <a:bodyPr/>
                    <a:lstStyle/>
                    <a:p>
                      <a:pPr algn="ctr"/>
                      <a:r>
                        <a:rPr lang="en-US" b="1" dirty="0">
                          <a:effectLst>
                            <a:outerShdw blurRad="38100" dist="38100" dir="2700000" algn="tl">
                              <a:srgbClr val="000000">
                                <a:alpha val="43137"/>
                              </a:srgbClr>
                            </a:outerShdw>
                          </a:effectLst>
                        </a:rPr>
                        <a:t>$33,150.00</a:t>
                      </a:r>
                    </a:p>
                  </a:txBody>
                  <a:tcPr/>
                </a:tc>
                <a:tc>
                  <a:txBody>
                    <a:bodyPr/>
                    <a:lstStyle/>
                    <a:p>
                      <a:pPr algn="ctr"/>
                      <a:r>
                        <a:rPr lang="en-US" b="1" dirty="0">
                          <a:effectLst>
                            <a:outerShdw blurRad="38100" dist="38100" dir="2700000" algn="tl">
                              <a:srgbClr val="000000">
                                <a:alpha val="43137"/>
                              </a:srgbClr>
                            </a:outerShdw>
                          </a:effectLst>
                        </a:rPr>
                        <a:t>70%</a:t>
                      </a:r>
                    </a:p>
                  </a:txBody>
                  <a:tcPr/>
                </a:tc>
                <a:tc>
                  <a:txBody>
                    <a:bodyPr/>
                    <a:lstStyle/>
                    <a:p>
                      <a:pPr algn="ctr"/>
                      <a:r>
                        <a:rPr lang="en-US" b="1" dirty="0">
                          <a:effectLst>
                            <a:outerShdw blurRad="38100" dist="38100" dir="2700000" algn="tl">
                              <a:srgbClr val="000000">
                                <a:alpha val="43137"/>
                              </a:srgbClr>
                            </a:outerShdw>
                          </a:effectLst>
                        </a:rPr>
                        <a:t>$23,205.00</a:t>
                      </a:r>
                    </a:p>
                  </a:txBody>
                  <a:tcPr/>
                </a:tc>
                <a:extLst>
                  <a:ext uri="{0D108BD9-81ED-4DB2-BD59-A6C34878D82A}">
                    <a16:rowId xmlns="" xmlns:a16="http://schemas.microsoft.com/office/drawing/2014/main" val="2262814809"/>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a:xfrm>
            <a:off x="0" y="-1"/>
            <a:ext cx="9144000" cy="6862089"/>
          </a:xfrm>
          <a:prstGeom prst="rect">
            <a:avLst/>
          </a:prstGeom>
          <a:noFill/>
          <a:ln w="9525" algn="in">
            <a:noFill/>
            <a:miter lim="800000"/>
            <a:headEnd/>
            <a:tailEnd/>
          </a:ln>
          <a:effectLst/>
        </p:spPr>
      </p:pic>
      <p:sp>
        <p:nvSpPr>
          <p:cNvPr id="3" name="TextBox 2"/>
          <p:cNvSpPr txBox="1"/>
          <p:nvPr/>
        </p:nvSpPr>
        <p:spPr>
          <a:xfrm>
            <a:off x="323528" y="260648"/>
            <a:ext cx="5832648" cy="646331"/>
          </a:xfrm>
          <a:prstGeom prst="rect">
            <a:avLst/>
          </a:prstGeom>
          <a:noFill/>
        </p:spPr>
        <p:txBody>
          <a:bodyPr wrap="square" numCol="1" rtlCol="0">
            <a:spAutoFit/>
          </a:bodyPr>
          <a:lstStyle/>
          <a:p>
            <a:r>
              <a:rPr lang="en-US" dirty="0">
                <a:solidFill>
                  <a:srgbClr val="002060"/>
                </a:solidFill>
                <a:effectLst>
                  <a:outerShdw blurRad="38100" dist="38100" dir="2700000" algn="tl">
                    <a:srgbClr val="000000">
                      <a:alpha val="43137"/>
                    </a:srgbClr>
                  </a:outerShdw>
                </a:effectLst>
              </a:rPr>
              <a:t>Let’s face it, you’ve selected TDROP and now you have a huge suitcase full of cash…now what?</a:t>
            </a:r>
          </a:p>
        </p:txBody>
      </p:sp>
      <p:sp>
        <p:nvSpPr>
          <p:cNvPr id="4" name="TextBox 3"/>
          <p:cNvSpPr txBox="1"/>
          <p:nvPr/>
        </p:nvSpPr>
        <p:spPr>
          <a:xfrm>
            <a:off x="7092280" y="620688"/>
            <a:ext cx="1676400" cy="1569660"/>
          </a:xfrm>
          <a:prstGeom prst="rect">
            <a:avLst/>
          </a:prstGeom>
          <a:noFill/>
        </p:spPr>
        <p:txBody>
          <a:bodyPr wrap="square" numCol="1" rtlCol="0">
            <a:spAutoFit/>
          </a:bodyPr>
          <a:lstStyle/>
          <a:p>
            <a:r>
              <a:rPr lang="en-US" sz="3200" b="1" dirty="0">
                <a:solidFill>
                  <a:srgbClr val="C00000"/>
                </a:solidFill>
                <a:effectLst>
                  <a:outerShdw blurRad="38100" dist="38100" dir="2700000" algn="tl">
                    <a:srgbClr val="000000">
                      <a:alpha val="43137"/>
                    </a:srgbClr>
                  </a:outerShdw>
                </a:effectLst>
                <a:latin typeface="Aharoni" pitchFamily="2" charset="-79"/>
                <a:cs typeface="Aharoni" pitchFamily="2" charset="-79"/>
              </a:rPr>
              <a:t>Do you give it back?</a:t>
            </a:r>
          </a:p>
        </p:txBody>
      </p:sp>
      <p:sp>
        <p:nvSpPr>
          <p:cNvPr id="5" name="TextBox 4"/>
          <p:cNvSpPr txBox="1"/>
          <p:nvPr/>
        </p:nvSpPr>
        <p:spPr>
          <a:xfrm>
            <a:off x="395536" y="4797152"/>
            <a:ext cx="1752600" cy="1569660"/>
          </a:xfrm>
          <a:prstGeom prst="rect">
            <a:avLst/>
          </a:prstGeom>
          <a:noFill/>
        </p:spPr>
        <p:txBody>
          <a:bodyPr wrap="square" numCol="1" rtlCol="0">
            <a:spAutoFit/>
          </a:bodyPr>
          <a:lstStyle/>
          <a:p>
            <a:r>
              <a:rPr lang="en-US" sz="3200" b="1" dirty="0">
                <a:solidFill>
                  <a:srgbClr val="003300"/>
                </a:solidFill>
                <a:effectLst>
                  <a:outerShdw blurRad="38100" dist="38100" dir="2700000" algn="tl">
                    <a:srgbClr val="000000">
                      <a:alpha val="43137"/>
                    </a:srgbClr>
                  </a:outerShdw>
                </a:effectLst>
                <a:latin typeface="Aharoni" pitchFamily="2" charset="-79"/>
                <a:cs typeface="Aharoni" pitchFamily="2" charset="-79"/>
              </a:rPr>
              <a:t>Do you spend it?</a:t>
            </a:r>
          </a:p>
        </p:txBody>
      </p:sp>
      <p:sp>
        <p:nvSpPr>
          <p:cNvPr id="6" name="TextBox 5"/>
          <p:cNvSpPr txBox="1"/>
          <p:nvPr/>
        </p:nvSpPr>
        <p:spPr>
          <a:xfrm>
            <a:off x="5220072" y="5445224"/>
            <a:ext cx="3505200" cy="1077218"/>
          </a:xfrm>
          <a:prstGeom prst="rect">
            <a:avLst/>
          </a:prstGeom>
          <a:noFill/>
        </p:spPr>
        <p:txBody>
          <a:bodyPr wrap="square" numCol="1" rtlCol="0">
            <a:spAutoFit/>
          </a:bodyPr>
          <a:lstStyle/>
          <a:p>
            <a:r>
              <a:rPr lang="en-US" sz="3200" b="1" dirty="0">
                <a:solidFill>
                  <a:srgbClr val="7030A0"/>
                </a:solidFill>
                <a:effectLst>
                  <a:outerShdw blurRad="38100" dist="38100" dir="2700000" algn="tl">
                    <a:srgbClr val="000000">
                      <a:alpha val="43137"/>
                    </a:srgbClr>
                  </a:outerShdw>
                </a:effectLst>
                <a:latin typeface="Aharoni" pitchFamily="2" charset="-79"/>
                <a:cs typeface="Aharoni" pitchFamily="2" charset="-79"/>
              </a:rPr>
              <a:t>Do you make it work for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D249D5D4-A08F-462E-865F-DFD3046DCC73}"/>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01601" y="1944381"/>
            <a:ext cx="3822494" cy="3932891"/>
          </a:xfrm>
          <a:scene3d>
            <a:camera prst="orthographicFront"/>
            <a:lightRig rig="threePt" dir="t"/>
          </a:scene3d>
          <a:sp3d>
            <a:bevelT w="139700" prst="cross"/>
          </a:sp3d>
        </p:spPr>
      </p:pic>
      <p:sp>
        <p:nvSpPr>
          <p:cNvPr id="2" name="Content Placeholder 1">
            <a:extLst>
              <a:ext uri="{FF2B5EF4-FFF2-40B4-BE49-F238E27FC236}">
                <a16:creationId xmlns="" xmlns:a16="http://schemas.microsoft.com/office/drawing/2014/main" id="{D53150C5-7B4D-47E8-9493-B2FF3948B0A6}"/>
              </a:ext>
            </a:extLst>
          </p:cNvPr>
          <p:cNvSpPr>
            <a:spLocks noGrp="1"/>
          </p:cNvSpPr>
          <p:nvPr>
            <p:ph sz="half" idx="2"/>
          </p:nvPr>
        </p:nvSpPr>
        <p:spPr>
          <a:xfrm>
            <a:off x="4572000" y="1952186"/>
            <a:ext cx="4038600" cy="3060866"/>
          </a:xfrm>
        </p:spPr>
        <p:txBody>
          <a:bodyPr/>
          <a:lstStyle/>
          <a:p>
            <a:pPr marL="0" indent="0" algn="ctr">
              <a:buNone/>
            </a:pPr>
            <a:r>
              <a:rPr lang="en-US" sz="6000" dirty="0"/>
              <a:t>Control </a:t>
            </a:r>
          </a:p>
          <a:p>
            <a:pPr marL="0" indent="0" algn="ctr">
              <a:buNone/>
            </a:pPr>
            <a:r>
              <a:rPr lang="en-US" sz="6000" dirty="0"/>
              <a:t>Your</a:t>
            </a:r>
          </a:p>
          <a:p>
            <a:pPr marL="0" indent="0" algn="ctr">
              <a:buNone/>
            </a:pPr>
            <a:r>
              <a:rPr lang="en-US" sz="6000" dirty="0"/>
              <a:t>Financial Future</a:t>
            </a:r>
          </a:p>
        </p:txBody>
      </p:sp>
      <p:sp>
        <p:nvSpPr>
          <p:cNvPr id="7" name="Rectangle 2">
            <a:extLst>
              <a:ext uri="{FF2B5EF4-FFF2-40B4-BE49-F238E27FC236}">
                <a16:creationId xmlns="" xmlns:a16="http://schemas.microsoft.com/office/drawing/2014/main" id="{8A32FE8C-7111-4B95-9329-BD8C565650B2}"/>
              </a:ext>
            </a:extLst>
          </p:cNvPr>
          <p:cNvSpPr>
            <a:spLocks noGrp="1" noChangeArrowheads="1"/>
          </p:cNvSpPr>
          <p:nvPr>
            <p:ph type="title"/>
          </p:nvPr>
        </p:nvSpPr>
        <p:spPr>
          <a:xfrm>
            <a:off x="0" y="274638"/>
            <a:ext cx="9144000" cy="1143000"/>
          </a:xfrm>
        </p:spPr>
        <p:txBody>
          <a:bodyPr numCol="1"/>
          <a:lstStyle/>
          <a:p>
            <a:r>
              <a:rPr lang="en-US" sz="5400" dirty="0">
                <a:solidFill>
                  <a:srgbClr val="FFFF00"/>
                </a:solidFill>
                <a:effectLst>
                  <a:outerShdw blurRad="38100" dist="38100" dir="2700000" algn="tl">
                    <a:srgbClr val="000000">
                      <a:alpha val="43137"/>
                    </a:srgbClr>
                  </a:outerShdw>
                </a:effectLst>
              </a:rPr>
              <a:t>ABC’s of Teacher Retirement</a:t>
            </a:r>
          </a:p>
        </p:txBody>
      </p:sp>
    </p:spTree>
    <p:extLst>
      <p:ext uri="{BB962C8B-B14F-4D97-AF65-F5344CB8AC3E}">
        <p14:creationId xmlns:p14="http://schemas.microsoft.com/office/powerpoint/2010/main" val="116926600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Vehicle is my retirement in?</a:t>
            </a:r>
            <a:endParaRPr lang="en-US" dirty="0">
              <a:solidFill>
                <a:srgbClr val="FFFF00"/>
              </a:solidFill>
            </a:endParaRPr>
          </a:p>
        </p:txBody>
      </p:sp>
      <p:sp>
        <p:nvSpPr>
          <p:cNvPr id="3" name="Content Placeholder 2"/>
          <p:cNvSpPr>
            <a:spLocks noGrp="1"/>
          </p:cNvSpPr>
          <p:nvPr>
            <p:ph sz="half" idx="1"/>
          </p:nvPr>
        </p:nvSpPr>
        <p:spPr/>
        <p:txBody>
          <a:bodyPr/>
          <a:lstStyle/>
          <a:p>
            <a:endParaRPr lang="en-US" dirty="0" smtClean="0"/>
          </a:p>
          <a:p>
            <a:r>
              <a:rPr lang="en-US" dirty="0" smtClean="0"/>
              <a:t>PENSION (ATRS) </a:t>
            </a:r>
          </a:p>
          <a:p>
            <a:r>
              <a:rPr lang="en-US" dirty="0" smtClean="0"/>
              <a:t>TDROP</a:t>
            </a:r>
          </a:p>
          <a:p>
            <a:r>
              <a:rPr lang="en-US" dirty="0" smtClean="0"/>
              <a:t>403b</a:t>
            </a:r>
          </a:p>
          <a:p>
            <a:r>
              <a:rPr lang="en-US" dirty="0" smtClean="0"/>
              <a:t>457</a:t>
            </a:r>
          </a:p>
          <a:p>
            <a:r>
              <a:rPr lang="en-US" dirty="0" smtClean="0"/>
              <a:t>TSA (Annuity)</a:t>
            </a:r>
          </a:p>
          <a:p>
            <a:r>
              <a:rPr lang="en-US" dirty="0" smtClean="0"/>
              <a:t>401K</a:t>
            </a:r>
          </a:p>
          <a:p>
            <a:r>
              <a:rPr lang="en-US" dirty="0" smtClean="0"/>
              <a:t>Life Insurance</a:t>
            </a:r>
          </a:p>
        </p:txBody>
      </p:sp>
      <p:sp>
        <p:nvSpPr>
          <p:cNvPr id="4" name="Content Placeholder 3"/>
          <p:cNvSpPr>
            <a:spLocks noGrp="1"/>
          </p:cNvSpPr>
          <p:nvPr>
            <p:ph sz="half" idx="2"/>
          </p:nvPr>
        </p:nvSpPr>
        <p:spPr/>
        <p:txBody>
          <a:bodyPr/>
          <a:lstStyle/>
          <a:p>
            <a:endParaRPr lang="en-US" dirty="0" smtClean="0"/>
          </a:p>
          <a:p>
            <a:r>
              <a:rPr lang="en-US" dirty="0" smtClean="0"/>
              <a:t>Checking</a:t>
            </a:r>
          </a:p>
          <a:p>
            <a:r>
              <a:rPr lang="en-US" dirty="0"/>
              <a:t>IRA</a:t>
            </a:r>
          </a:p>
          <a:p>
            <a:r>
              <a:rPr lang="en-US" dirty="0"/>
              <a:t>Savings</a:t>
            </a:r>
          </a:p>
          <a:p>
            <a:r>
              <a:rPr lang="en-US" dirty="0"/>
              <a:t>CD’s</a:t>
            </a:r>
          </a:p>
          <a:p>
            <a:r>
              <a:rPr lang="en-US" dirty="0" smtClean="0"/>
              <a:t>Mutual Funds</a:t>
            </a:r>
          </a:p>
          <a:p>
            <a:r>
              <a:rPr lang="en-US" dirty="0" smtClean="0"/>
              <a:t>Stocks</a:t>
            </a:r>
          </a:p>
          <a:p>
            <a:r>
              <a:rPr lang="en-US" dirty="0" smtClean="0"/>
              <a:t>Real Estate</a:t>
            </a:r>
            <a:endParaRPr lang="en-US" dirty="0"/>
          </a:p>
        </p:txBody>
      </p:sp>
    </p:spTree>
    <p:extLst>
      <p:ext uri="{BB962C8B-B14F-4D97-AF65-F5344CB8AC3E}">
        <p14:creationId xmlns:p14="http://schemas.microsoft.com/office/powerpoint/2010/main" val="402535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numCol="1">
            <a:noAutofit/>
          </a:bodyPr>
          <a:lstStyle/>
          <a:p>
            <a:pPr algn="ctr"/>
            <a:r>
              <a:rPr lang="en-US" sz="3200" b="1" dirty="0">
                <a:solidFill>
                  <a:srgbClr val="FFFF00"/>
                </a:solidFill>
                <a:effectLst>
                  <a:outerShdw blurRad="38100" dist="38100" dir="2700000" algn="tl">
                    <a:srgbClr val="000000">
                      <a:alpha val="43137"/>
                    </a:srgbClr>
                  </a:outerShdw>
                </a:effectLst>
              </a:rPr>
              <a:t>It’s Time To Take Your Money!  Now What?</a:t>
            </a:r>
          </a:p>
        </p:txBody>
      </p:sp>
      <p:sp>
        <p:nvSpPr>
          <p:cNvPr id="3" name="Content Placeholder 2"/>
          <p:cNvSpPr>
            <a:spLocks noGrp="1"/>
          </p:cNvSpPr>
          <p:nvPr>
            <p:ph idx="1"/>
          </p:nvPr>
        </p:nvSpPr>
        <p:spPr>
          <a:xfrm>
            <a:off x="467544" y="1772816"/>
            <a:ext cx="8229600" cy="4525963"/>
          </a:xfrm>
        </p:spPr>
        <p:txBody>
          <a:bodyPr numCol="1">
            <a:normAutofit fontScale="85000" lnSpcReduction="20000"/>
          </a:bodyPr>
          <a:lstStyle/>
          <a:p>
            <a:pPr marL="514350" indent="-514350">
              <a:buFont typeface="+mj-lt"/>
              <a:buAutoNum type="arabicPeriod"/>
            </a:pPr>
            <a:r>
              <a:rPr lang="en-US" dirty="0"/>
              <a:t>You can give it back to Teacher Retirement in exchange for a </a:t>
            </a:r>
            <a:r>
              <a:rPr lang="en-US" u="sng" dirty="0">
                <a:solidFill>
                  <a:srgbClr val="C00000"/>
                </a:solidFill>
                <a:effectLst>
                  <a:outerShdw blurRad="38100" dist="38100" dir="2700000" algn="tl">
                    <a:srgbClr val="000000">
                      <a:alpha val="43137"/>
                    </a:srgbClr>
                  </a:outerShdw>
                </a:effectLst>
              </a:rPr>
              <a:t>FIXED</a:t>
            </a:r>
            <a:r>
              <a:rPr lang="en-US" dirty="0"/>
              <a:t> </a:t>
            </a:r>
            <a:r>
              <a:rPr lang="en-US" u="sng" dirty="0">
                <a:solidFill>
                  <a:srgbClr val="C00000"/>
                </a:solidFill>
                <a:effectLst>
                  <a:outerShdw blurRad="38100" dist="38100" dir="2700000" algn="tl">
                    <a:srgbClr val="000000">
                      <a:alpha val="43137"/>
                    </a:srgbClr>
                  </a:outerShdw>
                </a:effectLst>
              </a:rPr>
              <a:t>INCOME</a:t>
            </a:r>
            <a:r>
              <a:rPr lang="en-US" dirty="0"/>
              <a:t>. </a:t>
            </a:r>
          </a:p>
          <a:p>
            <a:pPr marL="914400" lvl="1" indent="-514350">
              <a:buFont typeface="Wingdings" pitchFamily="2" charset="2"/>
              <a:buChar char="Ø"/>
            </a:pPr>
            <a:r>
              <a:rPr lang="en-US" i="1" dirty="0"/>
              <a:t>In whole or (if approved) in part</a:t>
            </a:r>
          </a:p>
          <a:p>
            <a:pPr marL="514350" indent="-514350">
              <a:buFont typeface="+mj-lt"/>
              <a:buAutoNum type="arabicPeriod"/>
            </a:pPr>
            <a:r>
              <a:rPr lang="en-US" dirty="0"/>
              <a:t>You can take a </a:t>
            </a:r>
            <a:r>
              <a:rPr lang="en-US" u="sng" dirty="0">
                <a:solidFill>
                  <a:srgbClr val="C00000"/>
                </a:solidFill>
                <a:effectLst>
                  <a:outerShdw blurRad="38100" dist="38100" dir="2700000" algn="tl">
                    <a:srgbClr val="000000">
                      <a:alpha val="43137"/>
                    </a:srgbClr>
                  </a:outerShdw>
                </a:effectLst>
              </a:rPr>
              <a:t>LUMP</a:t>
            </a:r>
            <a:r>
              <a:rPr lang="en-US" dirty="0"/>
              <a:t> </a:t>
            </a:r>
            <a:r>
              <a:rPr lang="en-US" u="sng" dirty="0">
                <a:solidFill>
                  <a:srgbClr val="C00000"/>
                </a:solidFill>
                <a:effectLst>
                  <a:outerShdw blurRad="38100" dist="38100" dir="2700000" algn="tl">
                    <a:srgbClr val="000000">
                      <a:alpha val="43137"/>
                    </a:srgbClr>
                  </a:outerShdw>
                </a:effectLst>
              </a:rPr>
              <a:t>SUM</a:t>
            </a:r>
            <a:r>
              <a:rPr lang="en-US" dirty="0"/>
              <a:t> </a:t>
            </a:r>
            <a:r>
              <a:rPr lang="en-US" u="sng" dirty="0">
                <a:solidFill>
                  <a:srgbClr val="C00000"/>
                </a:solidFill>
                <a:effectLst>
                  <a:outerShdw blurRad="38100" dist="38100" dir="2700000" algn="tl">
                    <a:srgbClr val="000000">
                      <a:alpha val="43137"/>
                    </a:srgbClr>
                  </a:outerShdw>
                </a:effectLst>
              </a:rPr>
              <a:t>DISTRIBUTION</a:t>
            </a:r>
            <a:r>
              <a:rPr lang="en-US" dirty="0"/>
              <a:t>.</a:t>
            </a:r>
          </a:p>
          <a:p>
            <a:pPr marL="914400" lvl="1" indent="-514350">
              <a:buFont typeface="Wingdings" pitchFamily="2" charset="2"/>
              <a:buChar char="Ø"/>
            </a:pPr>
            <a:r>
              <a:rPr lang="en-US" i="1" dirty="0"/>
              <a:t>Distributions are taxable in year received.</a:t>
            </a:r>
          </a:p>
          <a:p>
            <a:pPr marL="514350" indent="-514350">
              <a:buFont typeface="+mj-lt"/>
              <a:buAutoNum type="arabicPeriod"/>
            </a:pPr>
            <a:r>
              <a:rPr lang="en-US" dirty="0"/>
              <a:t>You can take a </a:t>
            </a:r>
            <a:r>
              <a:rPr lang="en-US" u="sng" dirty="0">
                <a:solidFill>
                  <a:srgbClr val="C00000"/>
                </a:solidFill>
                <a:effectLst>
                  <a:outerShdw blurRad="38100" dist="38100" dir="2700000" algn="tl">
                    <a:srgbClr val="000000">
                      <a:alpha val="43137"/>
                    </a:srgbClr>
                  </a:outerShdw>
                </a:effectLst>
              </a:rPr>
              <a:t>FULL</a:t>
            </a:r>
            <a:r>
              <a:rPr lang="en-US" dirty="0"/>
              <a:t> </a:t>
            </a:r>
            <a:r>
              <a:rPr lang="en-US" u="sng" dirty="0">
                <a:solidFill>
                  <a:srgbClr val="C00000"/>
                </a:solidFill>
                <a:effectLst>
                  <a:outerShdw blurRad="38100" dist="38100" dir="2700000" algn="tl">
                    <a:srgbClr val="000000">
                      <a:alpha val="43137"/>
                    </a:srgbClr>
                  </a:outerShdw>
                </a:effectLst>
              </a:rPr>
              <a:t>DISTRIBUTION</a:t>
            </a:r>
            <a:r>
              <a:rPr lang="en-US" dirty="0"/>
              <a:t> and use the 60-Day Rule to Place into a Tax-Deferred Account</a:t>
            </a:r>
          </a:p>
          <a:p>
            <a:pPr marL="914400" lvl="1" indent="-514350">
              <a:buFont typeface="Wingdings" pitchFamily="2" charset="2"/>
              <a:buChar char="Ø"/>
            </a:pPr>
            <a:r>
              <a:rPr lang="en-US" i="1" dirty="0"/>
              <a:t>Mandatory withholding issue, only one indirect transfer permitted on a calendar year basis.</a:t>
            </a:r>
            <a:r>
              <a:rPr lang="en-US" dirty="0"/>
              <a:t> </a:t>
            </a:r>
            <a:endParaRPr lang="en-US" u="sng" dirty="0">
              <a:solidFill>
                <a:srgbClr val="C00000"/>
              </a:solidFill>
            </a:endParaRPr>
          </a:p>
          <a:p>
            <a:pPr marL="514350" indent="-514350">
              <a:buFont typeface="+mj-lt"/>
              <a:buAutoNum type="arabicPeriod"/>
            </a:pPr>
            <a:r>
              <a:rPr lang="en-US" dirty="0"/>
              <a:t>You can </a:t>
            </a:r>
            <a:r>
              <a:rPr lang="en-US" u="sng" dirty="0">
                <a:solidFill>
                  <a:srgbClr val="C00000"/>
                </a:solidFill>
                <a:effectLst>
                  <a:outerShdw blurRad="38100" dist="38100" dir="2700000" algn="tl">
                    <a:srgbClr val="000000">
                      <a:alpha val="43137"/>
                    </a:srgbClr>
                  </a:outerShdw>
                </a:effectLst>
              </a:rPr>
              <a:t>ROLLOVER</a:t>
            </a:r>
            <a:r>
              <a:rPr lang="en-US" dirty="0"/>
              <a:t> your money to an IRA (that </a:t>
            </a:r>
            <a:r>
              <a:rPr lang="en-US" dirty="0">
                <a:solidFill>
                  <a:srgbClr val="C00000"/>
                </a:solidFill>
                <a:effectLst>
                  <a:outerShdw blurRad="38100" dist="38100" dir="2700000" algn="tl">
                    <a:srgbClr val="000000">
                      <a:alpha val="43137"/>
                    </a:srgbClr>
                  </a:outerShdw>
                </a:effectLst>
              </a:rPr>
              <a:t>YOU</a:t>
            </a:r>
            <a:r>
              <a:rPr lang="en-US" dirty="0"/>
              <a:t> control) and not lose control of your money.</a:t>
            </a:r>
          </a:p>
        </p:txBody>
      </p:sp>
    </p:spTree>
    <p:extLst>
      <p:ext uri="{BB962C8B-B14F-4D97-AF65-F5344CB8AC3E}">
        <p14:creationId xmlns:p14="http://schemas.microsoft.com/office/powerpoint/2010/main" val="35483422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066800"/>
          </a:xfrm>
        </p:spPr>
        <p:txBody>
          <a:bodyPr numCol="1">
            <a:normAutofit/>
          </a:bodyPr>
          <a:lstStyle/>
          <a:p>
            <a:pPr algn="ctr"/>
            <a:r>
              <a:rPr lang="en-US" sz="3600" b="1" dirty="0">
                <a:solidFill>
                  <a:srgbClr val="FFFF00"/>
                </a:solidFill>
                <a:effectLst>
                  <a:outerShdw blurRad="38100" dist="38100" dir="2700000" algn="tl">
                    <a:srgbClr val="000000">
                      <a:alpha val="43137"/>
                    </a:srgbClr>
                  </a:outerShdw>
                </a:effectLst>
              </a:rPr>
              <a:t>Option One:  Give the Money Back</a:t>
            </a:r>
          </a:p>
        </p:txBody>
      </p:sp>
      <p:sp>
        <p:nvSpPr>
          <p:cNvPr id="3" name="Content Placeholder 2"/>
          <p:cNvSpPr>
            <a:spLocks noGrp="1"/>
          </p:cNvSpPr>
          <p:nvPr>
            <p:ph idx="1"/>
          </p:nvPr>
        </p:nvSpPr>
        <p:spPr>
          <a:xfrm>
            <a:off x="467544" y="1844824"/>
            <a:ext cx="8229600" cy="4248472"/>
          </a:xfrm>
        </p:spPr>
        <p:txBody>
          <a:bodyPr numCol="1">
            <a:normAutofit fontScale="77500" lnSpcReduction="20000"/>
          </a:bodyPr>
          <a:lstStyle/>
          <a:p>
            <a:pPr marL="514350" indent="-514350">
              <a:buAutoNum type="alphaUcParenBoth" startAt="17"/>
            </a:pPr>
            <a:r>
              <a:rPr lang="en-US" dirty="0"/>
              <a:t>If you plan to give the money back, why did you TDROP?</a:t>
            </a:r>
          </a:p>
          <a:p>
            <a:pPr lvl="1"/>
            <a:r>
              <a:rPr lang="en-US" i="1" dirty="0"/>
              <a:t>You may have been better off staying in the system and you will exchange your account for additional income.</a:t>
            </a:r>
          </a:p>
          <a:p>
            <a:pPr lvl="1"/>
            <a:endParaRPr lang="en-US" i="1" dirty="0"/>
          </a:p>
          <a:p>
            <a:r>
              <a:rPr lang="en-US" dirty="0">
                <a:solidFill>
                  <a:srgbClr val="C00000"/>
                </a:solidFill>
                <a:effectLst>
                  <a:outerShdw blurRad="38100" dist="38100" dir="2700000" algn="tl">
                    <a:srgbClr val="000000">
                      <a:alpha val="43137"/>
                    </a:srgbClr>
                  </a:outerShdw>
                </a:effectLst>
              </a:rPr>
              <a:t>You are guaranteed a return of your principal</a:t>
            </a:r>
          </a:p>
          <a:p>
            <a:pPr lvl="1"/>
            <a:r>
              <a:rPr lang="en-US" i="1" dirty="0"/>
              <a:t>Should you die your beneficiaries receive any unpaid balance not having been paid out in </a:t>
            </a:r>
            <a:r>
              <a:rPr lang="en-US" i="1" u="sng" dirty="0">
                <a:solidFill>
                  <a:srgbClr val="002060"/>
                </a:solidFill>
                <a:effectLst>
                  <a:outerShdw blurRad="38100" dist="38100" dir="2700000" algn="tl">
                    <a:srgbClr val="000000">
                      <a:alpha val="43137"/>
                    </a:srgbClr>
                  </a:outerShdw>
                </a:effectLst>
              </a:rPr>
              <a:t>monthly</a:t>
            </a:r>
            <a:r>
              <a:rPr lang="en-US" i="1" dirty="0">
                <a:solidFill>
                  <a:srgbClr val="002060"/>
                </a:solidFill>
                <a:effectLst>
                  <a:outerShdw blurRad="38100" dist="38100" dir="2700000" algn="tl">
                    <a:srgbClr val="000000">
                      <a:alpha val="43137"/>
                    </a:srgbClr>
                  </a:outerShdw>
                </a:effectLst>
              </a:rPr>
              <a:t> </a:t>
            </a:r>
            <a:r>
              <a:rPr lang="en-US" i="1" u="sng" dirty="0">
                <a:solidFill>
                  <a:srgbClr val="002060"/>
                </a:solidFill>
                <a:effectLst>
                  <a:outerShdw blurRad="38100" dist="38100" dir="2700000" algn="tl">
                    <a:srgbClr val="000000">
                      <a:alpha val="43137"/>
                    </a:srgbClr>
                  </a:outerShdw>
                </a:effectLst>
              </a:rPr>
              <a:t>payments</a:t>
            </a:r>
            <a:r>
              <a:rPr lang="en-US" i="1" dirty="0">
                <a:solidFill>
                  <a:srgbClr val="002060"/>
                </a:solidFill>
                <a:effectLst>
                  <a:outerShdw blurRad="38100" dist="38100" dir="2700000" algn="tl">
                    <a:srgbClr val="000000">
                      <a:alpha val="43137"/>
                    </a:srgbClr>
                  </a:outerShdw>
                </a:effectLst>
              </a:rPr>
              <a:t>*</a:t>
            </a:r>
          </a:p>
          <a:p>
            <a:pPr lvl="1"/>
            <a:endParaRPr lang="en-US" i="1" dirty="0">
              <a:solidFill>
                <a:srgbClr val="002060"/>
              </a:solidFill>
              <a:effectLst>
                <a:outerShdw blurRad="38100" dist="38100" dir="2700000" algn="tl">
                  <a:srgbClr val="000000">
                    <a:alpha val="43137"/>
                  </a:srgbClr>
                </a:outerShdw>
              </a:effectLst>
            </a:endParaRPr>
          </a:p>
          <a:p>
            <a:r>
              <a:rPr lang="en-US" dirty="0"/>
              <a:t>You exchange your money for a fixed income</a:t>
            </a:r>
          </a:p>
          <a:p>
            <a:pPr lvl="1"/>
            <a:r>
              <a:rPr lang="en-US" i="1" dirty="0"/>
              <a:t>You lose control over that money going forward.</a:t>
            </a:r>
          </a:p>
          <a:p>
            <a:pPr lvl="1"/>
            <a:r>
              <a:rPr lang="en-US" i="1" dirty="0"/>
              <a:t>You no longer have access to a lump sum of money.</a:t>
            </a:r>
            <a:endParaRPr lang="en-US" sz="2300" i="1" dirty="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0" y="6093296"/>
            <a:ext cx="9144000" cy="461665"/>
          </a:xfrm>
          <a:prstGeom prst="rect">
            <a:avLst/>
          </a:prstGeom>
          <a:noFill/>
        </p:spPr>
        <p:txBody>
          <a:bodyPr wrap="square" numCol="1" rtlCol="0">
            <a:spAutoFit/>
          </a:bodyPr>
          <a:lstStyle/>
          <a:p>
            <a:r>
              <a:rPr lang="en-US" sz="1200" dirty="0"/>
              <a:t>* Example:  You had $200,000 in your TDROP account.  You have received $160,000 in retirement benefits prior to your death.  Your heirs would only receive $40,000.  </a:t>
            </a:r>
          </a:p>
        </p:txBody>
      </p:sp>
    </p:spTree>
    <p:extLst>
      <p:ext uri="{BB962C8B-B14F-4D97-AF65-F5344CB8AC3E}">
        <p14:creationId xmlns:p14="http://schemas.microsoft.com/office/powerpoint/2010/main" val="34219191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33375"/>
            <a:ext cx="8229600" cy="782638"/>
          </a:xfrm>
        </p:spPr>
        <p:txBody>
          <a:bodyPr numCol="1"/>
          <a:lstStyle/>
          <a:p>
            <a:r>
              <a:rPr lang="en-US" dirty="0">
                <a:solidFill>
                  <a:srgbClr val="FFFF00"/>
                </a:solidFill>
              </a:rPr>
              <a:t>Disclosures</a:t>
            </a:r>
          </a:p>
        </p:txBody>
      </p:sp>
      <p:sp>
        <p:nvSpPr>
          <p:cNvPr id="143363" name="Rectangle 3"/>
          <p:cNvSpPr>
            <a:spLocks noGrp="1" noChangeArrowheads="1"/>
          </p:cNvSpPr>
          <p:nvPr>
            <p:ph type="body" idx="1"/>
          </p:nvPr>
        </p:nvSpPr>
        <p:spPr>
          <a:xfrm>
            <a:off x="467544" y="1772816"/>
            <a:ext cx="8229600" cy="4525963"/>
          </a:xfrm>
        </p:spPr>
        <p:txBody>
          <a:bodyPr numCol="1"/>
          <a:lstStyle/>
          <a:p>
            <a:pPr marL="0" indent="0" algn="just">
              <a:spcAft>
                <a:spcPts val="600"/>
              </a:spcAft>
              <a:buFont typeface="Arial" pitchFamily="36" charset="0"/>
              <a:buNone/>
              <a:defRPr/>
            </a:pPr>
            <a:r>
              <a:rPr lang="en-US" sz="1200" dirty="0"/>
              <a:t>The presentation to follow is intended to educate consumers regarding the importance of comprehensive planning as one nears or enters retirement.  While great care was taken in the development of this content, the presentation should not be construed as an exhaustive look at retirement planning.   Retirement planning is a complex subject and should be personalized based on the goals, needs and resources of each person.</a:t>
            </a:r>
          </a:p>
          <a:p>
            <a:pPr marL="0" indent="0" algn="just">
              <a:spcAft>
                <a:spcPts val="600"/>
              </a:spcAft>
              <a:buFont typeface="Arial" pitchFamily="36" charset="0"/>
              <a:buNone/>
              <a:defRPr/>
            </a:pPr>
            <a:r>
              <a:rPr lang="en-US" sz="1200" dirty="0"/>
              <a:t>Nothing in this presentation should be construed as the giving of investment, tax or legal advice.  You are encouraged to seek qualified assistance from an attorney, accountant or qualified financial professional regarding these topics.</a:t>
            </a:r>
          </a:p>
          <a:p>
            <a:pPr marL="0" indent="0" algn="just">
              <a:spcAft>
                <a:spcPts val="600"/>
              </a:spcAft>
              <a:buFont typeface="Arial" pitchFamily="36" charset="0"/>
              <a:buNone/>
              <a:defRPr/>
            </a:pPr>
            <a:r>
              <a:rPr lang="en-US" sz="1200" dirty="0"/>
              <a:t>The presenter, nor the contents of this presentation, have been endorsed by nor are they affiliated with the Social Security Administration or any governmental or regulatory agency of the federal or state government.</a:t>
            </a:r>
          </a:p>
          <a:p>
            <a:pPr marL="0" indent="0" algn="just">
              <a:spcAft>
                <a:spcPts val="600"/>
              </a:spcAft>
              <a:buNone/>
              <a:defRPr/>
            </a:pPr>
            <a:r>
              <a:rPr lang="en-US" sz="1200" dirty="0"/>
              <a:t>A number of financial products or solutions, including life insurance, long term care or fixed annuities may be referenced during the presentation; however, no financial products will be offered for sale at this meeting.  </a:t>
            </a:r>
          </a:p>
          <a:p>
            <a:pPr marL="0" indent="0" algn="just">
              <a:spcAft>
                <a:spcPts val="600"/>
              </a:spcAft>
              <a:buFont typeface="Arial" pitchFamily="36" charset="0"/>
              <a:buNone/>
              <a:defRPr/>
            </a:pPr>
            <a:r>
              <a:rPr lang="en-US" sz="1200" dirty="0"/>
              <a:t>The application of any financial product or service in solving a short or long term need or goal is a personal decision, and may not be suitable for every individual or every situation.  Planning and product selection should be based on your age, financial objectives, short and long term financial goals, liquidity needs, risk tolerance and overall financial situation.  You should review all brochures, specimen contracts, buyers guides and or disclosure forms presented before purchasing any financial product or service.  </a:t>
            </a:r>
          </a:p>
          <a:p>
            <a:pPr marL="0" indent="0" algn="just">
              <a:spcAft>
                <a:spcPts val="600"/>
              </a:spcAft>
              <a:buFont typeface="Arial" pitchFamily="36" charset="0"/>
              <a:buNone/>
              <a:defRPr/>
            </a:pPr>
            <a:r>
              <a:rPr lang="en-US" sz="1200" dirty="0"/>
              <a:t>Fixed annuity earnings are tax deferred until withdrawn. Use of annuities with qualified-type plans [401(k), IRA, 403(b)] may not provide any additional tax benefits above those you already receive in such a plan. Withdrawals may be subject to income tax and a 10% federal income tax penalty if taken before age 59½. Surrender charges may apply if you withdraw more than the penalty-free amount in a year. Fixed annuities generally guarantee a minimum interest rate on all or a percentage of each contribution over the life of the contract, less any withdrawals and/or deductions and early surrender charges. Guarantees are based on the claims-paying ability of the insurer.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numCol="1">
            <a:noAutofit/>
          </a:bodyPr>
          <a:lstStyle/>
          <a:p>
            <a:pPr algn="ctr"/>
            <a:r>
              <a:rPr lang="en-US" sz="3600" b="1" dirty="0">
                <a:solidFill>
                  <a:srgbClr val="FFFF00"/>
                </a:solidFill>
              </a:rPr>
              <a:t>Option Two: Lump Sum Distribution</a:t>
            </a:r>
          </a:p>
        </p:txBody>
      </p:sp>
      <p:sp>
        <p:nvSpPr>
          <p:cNvPr id="3" name="Content Placeholder 2"/>
          <p:cNvSpPr>
            <a:spLocks noGrp="1"/>
          </p:cNvSpPr>
          <p:nvPr>
            <p:ph idx="1"/>
          </p:nvPr>
        </p:nvSpPr>
        <p:spPr>
          <a:xfrm>
            <a:off x="467544" y="1772816"/>
            <a:ext cx="8229600" cy="4525963"/>
          </a:xfrm>
          <a:effectLst>
            <a:glow rad="101600">
              <a:schemeClr val="accent5">
                <a:satMod val="175000"/>
                <a:alpha val="40000"/>
              </a:schemeClr>
            </a:glow>
          </a:effectLst>
        </p:spPr>
        <p:txBody>
          <a:bodyPr numCol="1"/>
          <a:lstStyle/>
          <a:p>
            <a:r>
              <a:rPr lang="en-US" sz="2400" dirty="0"/>
              <a:t>Distributions are </a:t>
            </a:r>
            <a:r>
              <a:rPr lang="en-US" sz="2400" u="sng" dirty="0">
                <a:solidFill>
                  <a:srgbClr val="C00000"/>
                </a:solidFill>
                <a:effectLst>
                  <a:outerShdw blurRad="38100" dist="38100" dir="2700000" algn="tl">
                    <a:srgbClr val="000000">
                      <a:alpha val="43137"/>
                    </a:srgbClr>
                  </a:outerShdw>
                </a:effectLst>
              </a:rPr>
              <a:t>FULLY TAXABLE</a:t>
            </a:r>
            <a:r>
              <a:rPr lang="en-US" sz="2400" dirty="0">
                <a:solidFill>
                  <a:srgbClr val="C00000"/>
                </a:solidFill>
                <a:effectLst>
                  <a:outerShdw blurRad="38100" dist="38100" dir="2700000" algn="tl">
                    <a:srgbClr val="000000">
                      <a:alpha val="43137"/>
                    </a:srgbClr>
                  </a:outerShdw>
                </a:effectLst>
              </a:rPr>
              <a:t> </a:t>
            </a:r>
            <a:r>
              <a:rPr lang="en-US" sz="2400" dirty="0"/>
              <a:t>in the year received.  </a:t>
            </a:r>
          </a:p>
          <a:p>
            <a:r>
              <a:rPr lang="en-US" sz="2400" dirty="0"/>
              <a:t>If you take a </a:t>
            </a:r>
            <a:r>
              <a:rPr lang="en-US" sz="2400" dirty="0">
                <a:effectLst>
                  <a:outerShdw blurRad="38100" dist="38100" dir="2700000" algn="tl">
                    <a:srgbClr val="000000">
                      <a:alpha val="43137"/>
                    </a:srgbClr>
                  </a:outerShdw>
                </a:effectLst>
              </a:rPr>
              <a:t>LUMP SUM DISTRIBUTION </a:t>
            </a:r>
            <a:r>
              <a:rPr lang="en-US" sz="2400" dirty="0"/>
              <a:t>at retirement, 100% of that money is considered taxable income.</a:t>
            </a:r>
          </a:p>
          <a:p>
            <a:r>
              <a:rPr lang="en-US" sz="2400" dirty="0"/>
              <a:t>Because taxes increase, based on your modified, adjusted gross income, taking a lump sum distribution can push you into a higher tax bracket. </a:t>
            </a:r>
          </a:p>
          <a:p>
            <a:pPr lvl="1"/>
            <a:r>
              <a:rPr lang="en-US" sz="2000" i="1" dirty="0"/>
              <a:t>Both at the State and Federal Level</a:t>
            </a:r>
          </a:p>
          <a:p>
            <a:pPr>
              <a:buNone/>
            </a:pPr>
            <a:endParaRPr lang="en-US" sz="2000" dirty="0"/>
          </a:p>
          <a:p>
            <a:r>
              <a:rPr lang="en-US" dirty="0">
                <a:solidFill>
                  <a:srgbClr val="C00000"/>
                </a:solidFill>
                <a:effectLst>
                  <a:outerShdw blurRad="38100" dist="38100" dir="2700000" algn="tl">
                    <a:srgbClr val="000000">
                      <a:alpha val="43137"/>
                    </a:srgbClr>
                  </a:outerShdw>
                </a:effectLst>
              </a:rPr>
              <a:t>“Uncle Sam” may become an unintended recipient of your lump sum distribution.  </a:t>
            </a:r>
            <a:endParaRPr lang="en-US" dirty="0">
              <a:solidFill>
                <a:srgbClr val="C00000"/>
              </a:solidFill>
            </a:endParaRPr>
          </a:p>
        </p:txBody>
      </p:sp>
    </p:spTree>
    <p:extLst>
      <p:ext uri="{BB962C8B-B14F-4D97-AF65-F5344CB8AC3E}">
        <p14:creationId xmlns:p14="http://schemas.microsoft.com/office/powerpoint/2010/main" val="40603107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numCol="1">
            <a:noAutofit/>
          </a:bodyPr>
          <a:lstStyle/>
          <a:p>
            <a:pPr algn="ctr"/>
            <a:r>
              <a:rPr lang="en-US" sz="3600" b="1" dirty="0">
                <a:solidFill>
                  <a:srgbClr val="FFFF00"/>
                </a:solidFill>
                <a:effectLst>
                  <a:outerShdw blurRad="38100" dist="38100" dir="2700000" algn="tl">
                    <a:srgbClr val="000000">
                      <a:alpha val="43137"/>
                    </a:srgbClr>
                  </a:outerShdw>
                </a:effectLst>
              </a:rPr>
              <a:t>Option Three : Take It Now </a:t>
            </a:r>
            <a:br>
              <a:rPr lang="en-US" sz="3600" b="1" dirty="0">
                <a:solidFill>
                  <a:srgbClr val="FFFF00"/>
                </a:solidFill>
                <a:effectLst>
                  <a:outerShdw blurRad="38100" dist="38100" dir="2700000" algn="tl">
                    <a:srgbClr val="000000">
                      <a:alpha val="43137"/>
                    </a:srgbClr>
                  </a:outerShdw>
                </a:effectLst>
              </a:rPr>
            </a:br>
            <a:r>
              <a:rPr lang="en-US" sz="3600" b="1" dirty="0">
                <a:solidFill>
                  <a:srgbClr val="FFFF00"/>
                </a:solidFill>
                <a:effectLst>
                  <a:outerShdw blurRad="38100" dist="38100" dir="2700000" algn="tl">
                    <a:srgbClr val="000000">
                      <a:alpha val="43137"/>
                    </a:srgbClr>
                  </a:outerShdw>
                </a:effectLst>
              </a:rPr>
              <a:t>and Re-Invest Later</a:t>
            </a:r>
          </a:p>
        </p:txBody>
      </p:sp>
      <p:sp>
        <p:nvSpPr>
          <p:cNvPr id="3" name="Content Placeholder 2"/>
          <p:cNvSpPr>
            <a:spLocks noGrp="1"/>
          </p:cNvSpPr>
          <p:nvPr>
            <p:ph idx="1"/>
          </p:nvPr>
        </p:nvSpPr>
        <p:spPr>
          <a:xfrm>
            <a:off x="395536" y="1988840"/>
            <a:ext cx="8229600" cy="3855720"/>
          </a:xfrm>
        </p:spPr>
        <p:txBody>
          <a:bodyPr numCol="1">
            <a:normAutofit fontScale="77500" lnSpcReduction="20000"/>
          </a:bodyPr>
          <a:lstStyle/>
          <a:p>
            <a:r>
              <a:rPr lang="en-US" u="sng" dirty="0">
                <a:solidFill>
                  <a:srgbClr val="C00000"/>
                </a:solidFill>
                <a:effectLst>
                  <a:outerShdw blurRad="38100" dist="38100" dir="2700000" algn="tl">
                    <a:srgbClr val="000000">
                      <a:alpha val="43137"/>
                    </a:srgbClr>
                  </a:outerShdw>
                </a:effectLst>
              </a:rPr>
              <a:t>Mandatory 20% Federal</a:t>
            </a:r>
            <a:r>
              <a:rPr lang="en-US" dirty="0">
                <a:solidFill>
                  <a:srgbClr val="C00000"/>
                </a:solidFill>
                <a:effectLst>
                  <a:outerShdw blurRad="38100" dist="38100" dir="2700000" algn="tl">
                    <a:srgbClr val="000000">
                      <a:alpha val="43137"/>
                    </a:srgbClr>
                  </a:outerShdw>
                </a:effectLst>
              </a:rPr>
              <a:t> </a:t>
            </a:r>
            <a:r>
              <a:rPr lang="en-US" dirty="0"/>
              <a:t>withholding of distributions from Teacher Retirement.</a:t>
            </a:r>
          </a:p>
          <a:p>
            <a:pPr lvl="1"/>
            <a:r>
              <a:rPr lang="en-US" i="1" dirty="0"/>
              <a:t>So you only receive 80% of your Teacher </a:t>
            </a:r>
            <a:r>
              <a:rPr lang="en-US" i="1" dirty="0" err="1"/>
              <a:t>Retiremenet</a:t>
            </a:r>
            <a:r>
              <a:rPr lang="en-US" i="1" dirty="0"/>
              <a:t> Distribution</a:t>
            </a:r>
          </a:p>
          <a:p>
            <a:r>
              <a:rPr lang="en-US" dirty="0"/>
              <a:t>And even though you only receive 80% of the retirement distribution, you will pay taxes on 100% of the distribution (unless you reinvest within 60 days).  </a:t>
            </a:r>
          </a:p>
          <a:p>
            <a:r>
              <a:rPr lang="en-US" dirty="0"/>
              <a:t>Remember, you have only 60 days to reinvest 100% of the money.</a:t>
            </a:r>
          </a:p>
          <a:p>
            <a:r>
              <a:rPr lang="en-US" dirty="0"/>
              <a:t>If you don’t reinvest 100% within 60 days of receipt, you must pay taxes on the amount not reinvested.  </a:t>
            </a:r>
          </a:p>
        </p:txBody>
      </p:sp>
    </p:spTree>
    <p:extLst>
      <p:ext uri="{BB962C8B-B14F-4D97-AF65-F5344CB8AC3E}">
        <p14:creationId xmlns:p14="http://schemas.microsoft.com/office/powerpoint/2010/main" val="4922247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p:spPr>
        <p:txBody>
          <a:bodyPr numCol="1">
            <a:normAutofit fontScale="90000"/>
          </a:bodyPr>
          <a:lstStyle/>
          <a:p>
            <a:r>
              <a:rPr lang="en-US" sz="3600" b="1" dirty="0">
                <a:solidFill>
                  <a:srgbClr val="FFFF00"/>
                </a:solidFill>
                <a:effectLst>
                  <a:outerShdw blurRad="38100" dist="38100" dir="2700000" algn="tl">
                    <a:srgbClr val="000000">
                      <a:alpha val="43137"/>
                    </a:srgbClr>
                  </a:outerShdw>
                </a:effectLst>
              </a:rPr>
              <a:t>Taxable Example of a TDROP Distribution</a:t>
            </a:r>
          </a:p>
        </p:txBody>
      </p:sp>
      <p:sp>
        <p:nvSpPr>
          <p:cNvPr id="3" name="TextBox 2"/>
          <p:cNvSpPr txBox="1"/>
          <p:nvPr/>
        </p:nvSpPr>
        <p:spPr>
          <a:xfrm>
            <a:off x="457200" y="1676400"/>
            <a:ext cx="7620000" cy="4524315"/>
          </a:xfrm>
          <a:prstGeom prst="rect">
            <a:avLst/>
          </a:prstGeom>
          <a:noFill/>
        </p:spPr>
        <p:txBody>
          <a:bodyPr wrap="square" numCol="1" rtlCol="0">
            <a:spAutoFit/>
          </a:bodyPr>
          <a:lstStyle/>
          <a:p>
            <a:pPr algn="just"/>
            <a:r>
              <a:rPr lang="en-US" sz="2400" dirty="0"/>
              <a:t>TDROP Balance:  $200,000</a:t>
            </a:r>
          </a:p>
          <a:p>
            <a:pPr algn="just"/>
            <a:endParaRPr lang="en-US" sz="2400" dirty="0"/>
          </a:p>
          <a:p>
            <a:pPr algn="just"/>
            <a:r>
              <a:rPr lang="en-US" sz="2400" dirty="0"/>
              <a:t>Lump Sum Withdrawal:  $160,000</a:t>
            </a:r>
          </a:p>
          <a:p>
            <a:pPr algn="just"/>
            <a:r>
              <a:rPr lang="en-US" sz="2400" dirty="0"/>
              <a:t>	</a:t>
            </a:r>
            <a:r>
              <a:rPr lang="en-US" sz="2000" i="1" dirty="0">
                <a:solidFill>
                  <a:srgbClr val="C00000"/>
                </a:solidFill>
                <a:effectLst>
                  <a:outerShdw blurRad="38100" dist="38100" dir="2700000" algn="tl">
                    <a:srgbClr val="000000">
                      <a:alpha val="43137"/>
                    </a:srgbClr>
                  </a:outerShdw>
                </a:effectLst>
              </a:rPr>
              <a:t>20% Withholding = $40,000</a:t>
            </a:r>
          </a:p>
          <a:p>
            <a:pPr algn="just"/>
            <a:endParaRPr lang="en-US" sz="2400" dirty="0"/>
          </a:p>
          <a:p>
            <a:pPr algn="just"/>
            <a:r>
              <a:rPr lang="en-US" sz="2400" dirty="0"/>
              <a:t>You only have 60 days to re-invest the $200,000 into a Rollover IRA, or you pay taxes.  </a:t>
            </a:r>
          </a:p>
          <a:p>
            <a:pPr algn="just"/>
            <a:endParaRPr lang="en-US" sz="2400" dirty="0"/>
          </a:p>
          <a:p>
            <a:pPr algn="just"/>
            <a:r>
              <a:rPr lang="en-US" sz="2400" dirty="0"/>
              <a:t>If you reinvest only the cash received ($160,000), you will pay taxes on the $40,000 withheld from your lump sum distribution next April 15</a:t>
            </a:r>
            <a:r>
              <a:rPr lang="en-US" sz="2400" baseline="30000" dirty="0"/>
              <a:t>th</a:t>
            </a:r>
            <a:r>
              <a:rPr lang="en-US" sz="2400" dirty="0"/>
              <a:t>.  </a:t>
            </a:r>
          </a:p>
          <a:p>
            <a:pPr algn="just"/>
            <a:endParaRPr lang="en-US" sz="2400" dirty="0"/>
          </a:p>
        </p:txBody>
      </p:sp>
    </p:spTree>
    <p:extLst>
      <p:ext uri="{BB962C8B-B14F-4D97-AF65-F5344CB8AC3E}">
        <p14:creationId xmlns:p14="http://schemas.microsoft.com/office/powerpoint/2010/main" val="1854288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numCol="1">
            <a:noAutofit/>
          </a:bodyPr>
          <a:lstStyle/>
          <a:p>
            <a:pPr algn="ctr"/>
            <a:r>
              <a:rPr lang="en-US" sz="3200" b="1" dirty="0">
                <a:solidFill>
                  <a:srgbClr val="FFFF00"/>
                </a:solidFill>
                <a:effectLst>
                  <a:outerShdw blurRad="38100" dist="38100" dir="2700000" algn="tl">
                    <a:srgbClr val="000000">
                      <a:alpha val="43137"/>
                    </a:srgbClr>
                  </a:outerShdw>
                </a:effectLst>
              </a:rPr>
              <a:t>Option 4:  Rollover TDROP to an IRA That You Control in Retirement</a:t>
            </a:r>
          </a:p>
        </p:txBody>
      </p:sp>
      <p:sp>
        <p:nvSpPr>
          <p:cNvPr id="3" name="Content Placeholder 2"/>
          <p:cNvSpPr>
            <a:spLocks noGrp="1"/>
          </p:cNvSpPr>
          <p:nvPr>
            <p:ph idx="1"/>
          </p:nvPr>
        </p:nvSpPr>
        <p:spPr>
          <a:xfrm>
            <a:off x="467544" y="1772816"/>
            <a:ext cx="8229600" cy="4680520"/>
          </a:xfrm>
        </p:spPr>
        <p:txBody>
          <a:bodyPr numCol="1">
            <a:normAutofit fontScale="92500" lnSpcReduction="10000"/>
          </a:bodyPr>
          <a:lstStyle/>
          <a:p>
            <a:r>
              <a:rPr lang="en-US" sz="2000" dirty="0"/>
              <a:t>Allows </a:t>
            </a:r>
            <a:r>
              <a:rPr lang="en-US" sz="2000" dirty="0">
                <a:solidFill>
                  <a:srgbClr val="C00000"/>
                </a:solidFill>
                <a:effectLst>
                  <a:outerShdw blurRad="38100" dist="38100" dir="2700000" algn="tl">
                    <a:srgbClr val="000000">
                      <a:alpha val="43137"/>
                    </a:srgbClr>
                  </a:outerShdw>
                </a:effectLst>
              </a:rPr>
              <a:t>YOU</a:t>
            </a:r>
            <a:r>
              <a:rPr lang="en-US" sz="2000" dirty="0"/>
              <a:t> to control your TDROP funds in retirement. </a:t>
            </a:r>
          </a:p>
          <a:p>
            <a:pPr lvl="1"/>
            <a:r>
              <a:rPr lang="en-US" sz="1600" dirty="0"/>
              <a:t>Access for Emergencies and Future Investment Opportunities</a:t>
            </a:r>
          </a:p>
          <a:p>
            <a:endParaRPr lang="en-US" sz="2000" dirty="0"/>
          </a:p>
          <a:p>
            <a:r>
              <a:rPr lang="en-US" sz="2000" dirty="0"/>
              <a:t>You have </a:t>
            </a:r>
            <a:r>
              <a:rPr lang="en-US" sz="2000" dirty="0">
                <a:solidFill>
                  <a:srgbClr val="C00000"/>
                </a:solidFill>
                <a:effectLst>
                  <a:outerShdw blurRad="38100" dist="38100" dir="2700000" algn="tl">
                    <a:srgbClr val="000000">
                      <a:alpha val="43137"/>
                    </a:srgbClr>
                  </a:outerShdw>
                </a:effectLst>
              </a:rPr>
              <a:t>OPPORTUNITY</a:t>
            </a:r>
            <a:r>
              <a:rPr lang="en-US" sz="2000" dirty="0"/>
              <a:t> to benefit from future increasing interest rates, helping you minimize future inflation.  </a:t>
            </a:r>
          </a:p>
          <a:p>
            <a:endParaRPr lang="en-US" sz="2000" dirty="0"/>
          </a:p>
          <a:p>
            <a:r>
              <a:rPr lang="en-US" sz="2000" dirty="0"/>
              <a:t>You </a:t>
            </a:r>
            <a:r>
              <a:rPr lang="en-US" sz="2000" dirty="0">
                <a:solidFill>
                  <a:srgbClr val="C00000"/>
                </a:solidFill>
                <a:effectLst>
                  <a:outerShdw blurRad="38100" dist="38100" dir="2700000" algn="tl">
                    <a:srgbClr val="000000">
                      <a:alpha val="43137"/>
                    </a:srgbClr>
                  </a:outerShdw>
                </a:effectLst>
              </a:rPr>
              <a:t>CONTROL</a:t>
            </a:r>
            <a:r>
              <a:rPr lang="en-US" sz="2000" dirty="0"/>
              <a:t> when and how your income is received. </a:t>
            </a:r>
          </a:p>
          <a:p>
            <a:pPr lvl="1"/>
            <a:r>
              <a:rPr lang="en-US" sz="1600" dirty="0"/>
              <a:t>Interest Only, Fixed Amount, Fixed Period of Time</a:t>
            </a:r>
          </a:p>
          <a:p>
            <a:pPr lvl="1"/>
            <a:r>
              <a:rPr lang="en-US" sz="1600" dirty="0"/>
              <a:t>Turn it On, Turn it Off, Let it Continue to Grow Tax-Deferred</a:t>
            </a:r>
          </a:p>
          <a:p>
            <a:endParaRPr lang="en-US" sz="2000" dirty="0"/>
          </a:p>
          <a:p>
            <a:r>
              <a:rPr lang="en-US" sz="2000" dirty="0"/>
              <a:t>You </a:t>
            </a:r>
            <a:r>
              <a:rPr lang="en-US" sz="2000" dirty="0">
                <a:solidFill>
                  <a:srgbClr val="C00000"/>
                </a:solidFill>
                <a:effectLst>
                  <a:outerShdw blurRad="38100" dist="38100" dir="2700000" algn="tl">
                    <a:srgbClr val="000000">
                      <a:alpha val="43137"/>
                    </a:srgbClr>
                  </a:outerShdw>
                </a:effectLst>
              </a:rPr>
              <a:t>REMAIN IN CONTROL </a:t>
            </a:r>
            <a:r>
              <a:rPr lang="en-US" sz="2000" dirty="0"/>
              <a:t>of what you’ve spent a lifetime earning and saving for your retirement.  </a:t>
            </a:r>
          </a:p>
          <a:p>
            <a:endParaRPr lang="en-US" sz="2000" dirty="0"/>
          </a:p>
          <a:p>
            <a:r>
              <a:rPr lang="en-US" sz="2000" dirty="0"/>
              <a:t>A return </a:t>
            </a:r>
            <a:r>
              <a:rPr lang="en-US" sz="2000" u="sng" dirty="0">
                <a:solidFill>
                  <a:srgbClr val="C00000"/>
                </a:solidFill>
                <a:effectLst>
                  <a:outerShdw blurRad="38100" dist="38100" dir="2700000" algn="tl">
                    <a:srgbClr val="000000">
                      <a:alpha val="43137"/>
                    </a:srgbClr>
                  </a:outerShdw>
                </a:effectLst>
              </a:rPr>
              <a:t>OF</a:t>
            </a:r>
            <a:r>
              <a:rPr lang="en-US" sz="2000" dirty="0"/>
              <a:t> your money is just as important (if not more so) than the return </a:t>
            </a:r>
            <a:r>
              <a:rPr lang="en-US" sz="2000" u="sng" dirty="0"/>
              <a:t>ON</a:t>
            </a:r>
            <a:r>
              <a:rPr lang="en-US" sz="2000" dirty="0"/>
              <a:t> your money!</a:t>
            </a:r>
          </a:p>
        </p:txBody>
      </p:sp>
    </p:spTree>
    <p:extLst>
      <p:ext uri="{BB962C8B-B14F-4D97-AF65-F5344CB8AC3E}">
        <p14:creationId xmlns:p14="http://schemas.microsoft.com/office/powerpoint/2010/main" val="23806463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1688"/>
          </a:xfrm>
        </p:spPr>
        <p:txBody>
          <a:bodyPr numCol="1">
            <a:noAutofit/>
          </a:bodyPr>
          <a:lstStyle/>
          <a:p>
            <a:pPr algn="ctr"/>
            <a:r>
              <a:rPr lang="en-US" sz="3600" b="1" dirty="0">
                <a:solidFill>
                  <a:srgbClr val="FFFF00"/>
                </a:solidFill>
                <a:effectLst>
                  <a:outerShdw blurRad="38100" dist="38100" dir="2700000" algn="tl">
                    <a:srgbClr val="000000">
                      <a:alpha val="43137"/>
                    </a:srgbClr>
                  </a:outerShdw>
                </a:effectLst>
              </a:rPr>
              <a:t>IRA Distributions and Taxes </a:t>
            </a:r>
          </a:p>
        </p:txBody>
      </p:sp>
      <p:sp>
        <p:nvSpPr>
          <p:cNvPr id="3" name="Content Placeholder 2"/>
          <p:cNvSpPr>
            <a:spLocks noGrp="1"/>
          </p:cNvSpPr>
          <p:nvPr>
            <p:ph idx="1"/>
          </p:nvPr>
        </p:nvSpPr>
        <p:spPr>
          <a:xfrm>
            <a:off x="467544" y="1676400"/>
            <a:ext cx="8229600" cy="5181600"/>
          </a:xfrm>
        </p:spPr>
        <p:txBody>
          <a:bodyPr numCol="1">
            <a:normAutofit fontScale="40000" lnSpcReduction="20000"/>
          </a:bodyPr>
          <a:lstStyle/>
          <a:p>
            <a:r>
              <a:rPr lang="en-US" sz="5500" dirty="0"/>
              <a:t>Distributions prior to age 59-1/2 are subject to income tax, plus an additional 10% tax penalty.  </a:t>
            </a:r>
          </a:p>
          <a:p>
            <a:pPr>
              <a:buNone/>
            </a:pPr>
            <a:endParaRPr lang="en-US" sz="4500" dirty="0"/>
          </a:p>
          <a:p>
            <a:r>
              <a:rPr lang="en-US" sz="5500" dirty="0"/>
              <a:t>After 59 ½, distributions are taxed as ordinary income in the year received, and taxes are based on your tax bracket.</a:t>
            </a:r>
          </a:p>
          <a:p>
            <a:pPr>
              <a:buNone/>
            </a:pPr>
            <a:endParaRPr lang="en-US" sz="4900" dirty="0"/>
          </a:p>
          <a:p>
            <a:r>
              <a:rPr lang="en-US" sz="5500" dirty="0"/>
              <a:t>You must begin taking distributions by age 70 ½ (Required Minimum Distributions)</a:t>
            </a:r>
          </a:p>
          <a:p>
            <a:pPr>
              <a:buNone/>
            </a:pPr>
            <a:endParaRPr lang="en-US" sz="4900" dirty="0"/>
          </a:p>
          <a:p>
            <a:r>
              <a:rPr lang="en-US" sz="5500" dirty="0"/>
              <a:t>Money grows on a tax-deferred basis until withdrawn.  You don’t pay taxes until you receive the money as income in retirement.  </a:t>
            </a:r>
          </a:p>
          <a:p>
            <a:pPr>
              <a:buNone/>
            </a:pPr>
            <a:r>
              <a:rPr lang="en-US" sz="4500" dirty="0"/>
              <a:t> </a:t>
            </a:r>
          </a:p>
          <a:p>
            <a:pPr algn="ctr">
              <a:buNone/>
            </a:pPr>
            <a:r>
              <a:rPr lang="en-US" sz="4300" b="1" dirty="0">
                <a:solidFill>
                  <a:srgbClr val="C00000"/>
                </a:solidFill>
              </a:rPr>
              <a:t>IRS Agents are prohibited from giving tax or legal advice.  </a:t>
            </a:r>
          </a:p>
          <a:p>
            <a:pPr algn="ctr">
              <a:buNone/>
            </a:pPr>
            <a:r>
              <a:rPr lang="en-US" sz="4300" b="1" dirty="0">
                <a:solidFill>
                  <a:srgbClr val="C00000"/>
                </a:solidFill>
              </a:rPr>
              <a:t>You should seek professional assistance </a:t>
            </a:r>
            <a:br>
              <a:rPr lang="en-US" sz="4300" b="1" dirty="0">
                <a:solidFill>
                  <a:srgbClr val="C00000"/>
                </a:solidFill>
              </a:rPr>
            </a:br>
            <a:r>
              <a:rPr lang="en-US" sz="4300" b="1" dirty="0">
                <a:solidFill>
                  <a:srgbClr val="C00000"/>
                </a:solidFill>
              </a:rPr>
              <a:t>for tax or legal questions you may have.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Social Security</a:t>
            </a:r>
            <a:endParaRPr lang="en-US" dirty="0">
              <a:solidFill>
                <a:srgbClr val="FFFF00"/>
              </a:solidFill>
            </a:endParaRPr>
          </a:p>
        </p:txBody>
      </p:sp>
      <p:sp>
        <p:nvSpPr>
          <p:cNvPr id="3" name="Content Placeholder 2"/>
          <p:cNvSpPr>
            <a:spLocks noGrp="1"/>
          </p:cNvSpPr>
          <p:nvPr>
            <p:ph idx="1"/>
          </p:nvPr>
        </p:nvSpPr>
        <p:spPr/>
        <p:txBody>
          <a:bodyPr/>
          <a:lstStyle/>
          <a:p>
            <a:endParaRPr lang="en-US" sz="1400" dirty="0" smtClean="0"/>
          </a:p>
          <a:p>
            <a:r>
              <a:rPr lang="en-US" sz="1800" dirty="0"/>
              <a:t>A contributory teacher along with their social security should not have a drop in income.</a:t>
            </a:r>
          </a:p>
          <a:p>
            <a:endParaRPr lang="en-US" sz="1800" dirty="0"/>
          </a:p>
          <a:p>
            <a:r>
              <a:rPr lang="en-US" sz="1800" dirty="0" smtClean="0"/>
              <a:t>Did you know Social Security Grows at 8% a year each year you defer until age 70.</a:t>
            </a:r>
          </a:p>
          <a:p>
            <a:endParaRPr lang="en-US" sz="1400" dirty="0"/>
          </a:p>
          <a:p>
            <a:r>
              <a:rPr lang="en-US" sz="2000" u="sng" dirty="0" smtClean="0"/>
              <a:t>Questions to ask myself?</a:t>
            </a:r>
          </a:p>
          <a:p>
            <a:endParaRPr lang="en-US" sz="1400" dirty="0"/>
          </a:p>
          <a:p>
            <a:r>
              <a:rPr lang="en-US" sz="1400" dirty="0" smtClean="0"/>
              <a:t>How does this effect my Spouse?</a:t>
            </a:r>
          </a:p>
          <a:p>
            <a:endParaRPr lang="en-US" sz="1400" dirty="0" smtClean="0"/>
          </a:p>
          <a:p>
            <a:r>
              <a:rPr lang="en-US" sz="1400" dirty="0" smtClean="0"/>
              <a:t>Should I wait?</a:t>
            </a:r>
          </a:p>
          <a:p>
            <a:endParaRPr lang="en-US" sz="1400" dirty="0" smtClean="0"/>
          </a:p>
          <a:p>
            <a:r>
              <a:rPr lang="en-US" sz="1400" dirty="0" smtClean="0"/>
              <a:t>Should My spouse wait to turn on theirs?</a:t>
            </a:r>
          </a:p>
          <a:p>
            <a:endParaRPr lang="en-US" sz="1400" dirty="0" smtClean="0"/>
          </a:p>
          <a:p>
            <a:pPr lvl="1"/>
            <a:r>
              <a:rPr lang="en-US" sz="1200" dirty="0" smtClean="0"/>
              <a:t>Age and income difference is important</a:t>
            </a:r>
          </a:p>
        </p:txBody>
      </p:sp>
    </p:spTree>
    <p:extLst>
      <p:ext uri="{BB962C8B-B14F-4D97-AF65-F5344CB8AC3E}">
        <p14:creationId xmlns:p14="http://schemas.microsoft.com/office/powerpoint/2010/main" val="234441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72312"/>
          </a:xfrm>
        </p:spPr>
        <p:txBody>
          <a:bodyPr numCol="1">
            <a:normAutofit/>
          </a:bodyPr>
          <a:lstStyle/>
          <a:p>
            <a:pPr algn="ctr"/>
            <a:r>
              <a:rPr lang="en-US" sz="3600" b="1" dirty="0">
                <a:solidFill>
                  <a:srgbClr val="FFFF00"/>
                </a:solidFill>
                <a:effectLst>
                  <a:outerShdw blurRad="38100" dist="38100" dir="2700000" algn="tl">
                    <a:srgbClr val="000000">
                      <a:alpha val="43137"/>
                    </a:srgbClr>
                  </a:outerShdw>
                </a:effectLst>
              </a:rPr>
              <a:t>What is Our Role?</a:t>
            </a:r>
          </a:p>
        </p:txBody>
      </p:sp>
      <p:sp>
        <p:nvSpPr>
          <p:cNvPr id="3" name="Content Placeholder 2"/>
          <p:cNvSpPr>
            <a:spLocks noGrp="1"/>
          </p:cNvSpPr>
          <p:nvPr>
            <p:ph idx="1"/>
          </p:nvPr>
        </p:nvSpPr>
        <p:spPr>
          <a:xfrm>
            <a:off x="457200" y="1600200"/>
            <a:ext cx="8229600" cy="4781128"/>
          </a:xfrm>
        </p:spPr>
        <p:txBody>
          <a:bodyPr numCol="1">
            <a:normAutofit/>
          </a:bodyPr>
          <a:lstStyle/>
          <a:p>
            <a:endParaRPr lang="en-US" sz="1800" dirty="0"/>
          </a:p>
          <a:p>
            <a:r>
              <a:rPr lang="en-US" sz="1800" b="1" dirty="0">
                <a:solidFill>
                  <a:srgbClr val="006666"/>
                </a:solidFill>
                <a:effectLst>
                  <a:outerShdw blurRad="38100" dist="38100" dir="2700000" algn="tl">
                    <a:srgbClr val="000000">
                      <a:alpha val="43137"/>
                    </a:srgbClr>
                  </a:outerShdw>
                </a:effectLst>
              </a:rPr>
              <a:t>You Have Options</a:t>
            </a:r>
            <a:r>
              <a:rPr lang="en-US" sz="1800" dirty="0"/>
              <a:t>.  Our role is to help you understand them so you can make an informed decision about retirement.  </a:t>
            </a:r>
          </a:p>
          <a:p>
            <a:endParaRPr lang="en-US" sz="1800" dirty="0"/>
          </a:p>
          <a:p>
            <a:r>
              <a:rPr lang="en-US" sz="1800" dirty="0"/>
              <a:t>We Specialize in Teacher Retirement and Social Security.</a:t>
            </a:r>
          </a:p>
          <a:p>
            <a:endParaRPr lang="en-US" sz="1800" dirty="0"/>
          </a:p>
          <a:p>
            <a:r>
              <a:rPr lang="en-US" sz="1800" dirty="0"/>
              <a:t>Our goal is to </a:t>
            </a:r>
            <a:r>
              <a:rPr lang="en-US" sz="1800" b="1" dirty="0">
                <a:solidFill>
                  <a:srgbClr val="006666"/>
                </a:solidFill>
                <a:effectLst>
                  <a:outerShdw blurRad="38100" dist="38100" dir="2700000" algn="tl">
                    <a:srgbClr val="000000">
                      <a:alpha val="43137"/>
                    </a:srgbClr>
                  </a:outerShdw>
                </a:effectLst>
              </a:rPr>
              <a:t>guide you through the process </a:t>
            </a:r>
            <a:r>
              <a:rPr lang="en-US" sz="1800" dirty="0"/>
              <a:t>of </a:t>
            </a:r>
            <a:r>
              <a:rPr lang="en-US" sz="1800" b="1" dirty="0">
                <a:solidFill>
                  <a:srgbClr val="006600"/>
                </a:solidFill>
                <a:effectLst>
                  <a:outerShdw blurRad="38100" dist="38100" dir="2700000" algn="tl">
                    <a:srgbClr val="000000">
                      <a:alpha val="43137"/>
                    </a:srgbClr>
                  </a:outerShdw>
                </a:effectLst>
              </a:rPr>
              <a:t>rolling your TDROP (and other retirement plans) into a self-directed IRA</a:t>
            </a:r>
            <a:r>
              <a:rPr lang="en-US" sz="1800" dirty="0"/>
              <a:t>.</a:t>
            </a:r>
          </a:p>
          <a:p>
            <a:endParaRPr lang="en-US" sz="1800" dirty="0"/>
          </a:p>
          <a:p>
            <a:r>
              <a:rPr lang="en-US" sz="1800" dirty="0"/>
              <a:t>We help you </a:t>
            </a:r>
            <a:r>
              <a:rPr lang="en-US" sz="1800" b="1" dirty="0">
                <a:solidFill>
                  <a:srgbClr val="006666"/>
                </a:solidFill>
                <a:effectLst>
                  <a:outerShdw blurRad="38100" dist="38100" dir="2700000" algn="tl">
                    <a:srgbClr val="000000">
                      <a:alpha val="43137"/>
                    </a:srgbClr>
                  </a:outerShdw>
                </a:effectLst>
              </a:rPr>
              <a:t>look “realistically” at your income potential </a:t>
            </a:r>
            <a:r>
              <a:rPr lang="en-US" sz="1800" dirty="0"/>
              <a:t>through sound planning.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72312"/>
          </a:xfrm>
        </p:spPr>
        <p:txBody>
          <a:bodyPr numCol="1">
            <a:normAutofit/>
          </a:bodyPr>
          <a:lstStyle/>
          <a:p>
            <a:pPr algn="ctr"/>
            <a:r>
              <a:rPr lang="en-US" sz="3600" b="1" dirty="0">
                <a:solidFill>
                  <a:srgbClr val="FFFF00"/>
                </a:solidFill>
                <a:effectLst>
                  <a:outerShdw blurRad="38100" dist="38100" dir="2700000" algn="tl">
                    <a:srgbClr val="000000">
                      <a:alpha val="43137"/>
                    </a:srgbClr>
                  </a:outerShdw>
                </a:effectLst>
              </a:rPr>
              <a:t>What is Our Role?</a:t>
            </a:r>
          </a:p>
        </p:txBody>
      </p:sp>
      <p:sp>
        <p:nvSpPr>
          <p:cNvPr id="3" name="Content Placeholder 2"/>
          <p:cNvSpPr>
            <a:spLocks noGrp="1"/>
          </p:cNvSpPr>
          <p:nvPr>
            <p:ph idx="1"/>
          </p:nvPr>
        </p:nvSpPr>
        <p:spPr>
          <a:xfrm>
            <a:off x="457200" y="1600200"/>
            <a:ext cx="8229600" cy="4781128"/>
          </a:xfrm>
        </p:spPr>
        <p:txBody>
          <a:bodyPr numCol="1">
            <a:normAutofit/>
          </a:bodyPr>
          <a:lstStyle/>
          <a:p>
            <a:endParaRPr lang="en-US" sz="1800" dirty="0"/>
          </a:p>
          <a:p>
            <a:r>
              <a:rPr lang="en-US" sz="1800" dirty="0"/>
              <a:t>We provide you with access to </a:t>
            </a:r>
            <a:r>
              <a:rPr lang="en-US" sz="1800" b="1" dirty="0">
                <a:solidFill>
                  <a:srgbClr val="006666"/>
                </a:solidFill>
                <a:effectLst>
                  <a:outerShdw blurRad="38100" dist="38100" dir="2700000" algn="tl">
                    <a:srgbClr val="000000">
                      <a:alpha val="43137"/>
                    </a:srgbClr>
                  </a:outerShdw>
                </a:effectLst>
              </a:rPr>
              <a:t>Principal Protected Solutions </a:t>
            </a:r>
            <a:r>
              <a:rPr lang="en-US" sz="1800" dirty="0"/>
              <a:t>that allow for market-linked returns without downside market risk.</a:t>
            </a:r>
          </a:p>
          <a:p>
            <a:endParaRPr lang="en-US" sz="1800" dirty="0"/>
          </a:p>
          <a:p>
            <a:r>
              <a:rPr lang="en-US" sz="1800" dirty="0"/>
              <a:t>We design a plan that </a:t>
            </a:r>
            <a:r>
              <a:rPr lang="en-US" sz="1800" b="1" dirty="0">
                <a:solidFill>
                  <a:srgbClr val="006666"/>
                </a:solidFill>
                <a:effectLst>
                  <a:outerShdw blurRad="38100" dist="38100" dir="2700000" algn="tl">
                    <a:srgbClr val="000000">
                      <a:alpha val="43137"/>
                    </a:srgbClr>
                  </a:outerShdw>
                </a:effectLst>
              </a:rPr>
              <a:t>protects your assets </a:t>
            </a:r>
            <a:r>
              <a:rPr lang="en-US" sz="1800" dirty="0"/>
              <a:t>and allows you live within means to make your funds last!</a:t>
            </a:r>
          </a:p>
          <a:p>
            <a:endParaRPr lang="en-US" sz="1800" dirty="0"/>
          </a:p>
          <a:p>
            <a:r>
              <a:rPr lang="en-US" sz="1800" dirty="0"/>
              <a:t>We look to the future for your family and </a:t>
            </a:r>
            <a:r>
              <a:rPr lang="en-US" sz="1800" b="1" dirty="0">
                <a:solidFill>
                  <a:srgbClr val="006666"/>
                </a:solidFill>
                <a:effectLst>
                  <a:outerShdw blurRad="38100" dist="38100" dir="2700000" algn="tl">
                    <a:srgbClr val="000000">
                      <a:alpha val="43137"/>
                    </a:srgbClr>
                  </a:outerShdw>
                </a:effectLst>
              </a:rPr>
              <a:t>survivor needs and benefits</a:t>
            </a:r>
            <a:r>
              <a:rPr lang="en-US" sz="1800" dirty="0"/>
              <a:t>.</a:t>
            </a:r>
          </a:p>
          <a:p>
            <a:endParaRPr lang="en-US" sz="1800" dirty="0"/>
          </a:p>
          <a:p>
            <a:r>
              <a:rPr lang="en-US" sz="1800" dirty="0"/>
              <a:t>We provide you with security of top companies you can trust with your future.</a:t>
            </a:r>
          </a:p>
        </p:txBody>
      </p:sp>
    </p:spTree>
    <p:extLst>
      <p:ext uri="{BB962C8B-B14F-4D97-AF65-F5344CB8AC3E}">
        <p14:creationId xmlns:p14="http://schemas.microsoft.com/office/powerpoint/2010/main" val="39093089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00808"/>
            <a:ext cx="8305800" cy="5943600"/>
          </a:xfrm>
        </p:spPr>
        <p:txBody>
          <a:bodyPr numCol="1">
            <a:normAutofit/>
          </a:bodyPr>
          <a:lstStyle/>
          <a:p>
            <a:pPr algn="ctr"/>
            <a:r>
              <a:rPr lang="en-US" sz="3100" dirty="0"/>
              <a:t>Benefit Solutions Group</a:t>
            </a:r>
            <a:br>
              <a:rPr lang="en-US" sz="3100" dirty="0"/>
            </a:br>
            <a:r>
              <a:rPr lang="en-US" sz="2400" dirty="0"/>
              <a:t> </a:t>
            </a:r>
            <a:r>
              <a:rPr lang="en-US" sz="2400" dirty="0" smtClean="0"/>
              <a:t>130 E 3</a:t>
            </a:r>
            <a:r>
              <a:rPr lang="en-US" sz="2400" baseline="30000" dirty="0" smtClean="0"/>
              <a:t>rd</a:t>
            </a:r>
            <a:r>
              <a:rPr lang="en-US" sz="2400" dirty="0" smtClean="0"/>
              <a:t> St </a:t>
            </a:r>
            <a:br>
              <a:rPr lang="en-US" sz="2400" dirty="0" smtClean="0"/>
            </a:br>
            <a:r>
              <a:rPr lang="en-US" sz="2400" dirty="0" smtClean="0"/>
              <a:t>Malvern, AR 72104</a:t>
            </a:r>
            <a:r>
              <a:rPr lang="en-US" sz="2400" dirty="0"/>
              <a:t/>
            </a:r>
            <a:br>
              <a:rPr lang="en-US" sz="2400" dirty="0"/>
            </a:br>
            <a:r>
              <a:rPr lang="en-US" sz="2400" dirty="0" smtClean="0"/>
              <a:t>870.759.2212</a:t>
            </a:r>
            <a:br>
              <a:rPr lang="en-US" sz="2400" dirty="0" smtClean="0"/>
            </a:br>
            <a:r>
              <a:rPr lang="en-US" sz="2400" dirty="0" smtClean="0"/>
              <a:t>benefitsolutionsgroup.net</a:t>
            </a:r>
            <a:r>
              <a:rPr lang="en-US" sz="3100" dirty="0">
                <a:solidFill>
                  <a:schemeClr val="tx2">
                    <a:lumMod val="50000"/>
                  </a:schemeClr>
                </a:solidFill>
              </a:rPr>
              <a:t/>
            </a:r>
            <a:br>
              <a:rPr lang="en-US" sz="3100" dirty="0">
                <a:solidFill>
                  <a:schemeClr val="tx2">
                    <a:lumMod val="50000"/>
                  </a:schemeClr>
                </a:solidFill>
              </a:rPr>
            </a:br>
            <a:r>
              <a:rPr lang="en-US" sz="2800" dirty="0">
                <a:solidFill>
                  <a:schemeClr val="tx2">
                    <a:lumMod val="50000"/>
                  </a:schemeClr>
                </a:solidFill>
              </a:rPr>
              <a:t/>
            </a:r>
            <a:br>
              <a:rPr lang="en-US" sz="2800" dirty="0">
                <a:solidFill>
                  <a:schemeClr val="tx2">
                    <a:lumMod val="50000"/>
                  </a:schemeClr>
                </a:solidFill>
              </a:rPr>
            </a:br>
            <a:r>
              <a:rPr lang="en-US" sz="2800" dirty="0">
                <a:solidFill>
                  <a:schemeClr val="tx2">
                    <a:lumMod val="50000"/>
                  </a:schemeClr>
                </a:solidFill>
              </a:rPr>
              <a:t>Arkansas Teacher Retirement</a:t>
            </a:r>
            <a:br>
              <a:rPr lang="en-US" sz="2800" dirty="0">
                <a:solidFill>
                  <a:schemeClr val="tx2">
                    <a:lumMod val="50000"/>
                  </a:schemeClr>
                </a:solidFill>
              </a:rPr>
            </a:br>
            <a:r>
              <a:rPr lang="en-US" sz="2800" dirty="0">
                <a:solidFill>
                  <a:schemeClr val="tx2">
                    <a:lumMod val="50000"/>
                  </a:schemeClr>
                </a:solidFill>
              </a:rPr>
              <a:t/>
            </a:r>
            <a:br>
              <a:rPr lang="en-US" sz="2800" dirty="0">
                <a:solidFill>
                  <a:schemeClr val="tx2">
                    <a:lumMod val="50000"/>
                  </a:schemeClr>
                </a:solidFill>
              </a:rPr>
            </a:br>
            <a:r>
              <a:rPr lang="en-US" sz="2800" dirty="0">
                <a:solidFill>
                  <a:schemeClr val="tx2">
                    <a:lumMod val="50000"/>
                  </a:schemeClr>
                </a:solidFill>
              </a:rPr>
              <a:t>1-800-666-3877</a:t>
            </a:r>
            <a:r>
              <a:rPr lang="en-US" sz="2800" dirty="0"/>
              <a:t/>
            </a:r>
            <a:br>
              <a:rPr lang="en-US" sz="2800" dirty="0"/>
            </a:br>
            <a:r>
              <a:rPr lang="en-US" sz="2800" dirty="0"/>
              <a:t/>
            </a:r>
            <a:br>
              <a:rPr lang="en-US" sz="2800" dirty="0"/>
            </a:br>
            <a:r>
              <a:rPr lang="en-US" dirty="0"/>
              <a:t/>
            </a:r>
            <a:br>
              <a:rPr lang="en-US" dirty="0"/>
            </a:br>
            <a:endParaRPr lang="en-US" dirty="0"/>
          </a:p>
        </p:txBody>
      </p:sp>
      <p:sp>
        <p:nvSpPr>
          <p:cNvPr id="3" name="TextBox 2"/>
          <p:cNvSpPr txBox="1"/>
          <p:nvPr/>
        </p:nvSpPr>
        <p:spPr>
          <a:xfrm>
            <a:off x="251520" y="260648"/>
            <a:ext cx="8640960" cy="646331"/>
          </a:xfrm>
          <a:prstGeom prst="rect">
            <a:avLst/>
          </a:prstGeom>
          <a:noFill/>
        </p:spPr>
        <p:txBody>
          <a:bodyPr wrap="square" numCol="1" rtlCol="0">
            <a:spAutoFit/>
          </a:bodyPr>
          <a:lstStyle/>
          <a:p>
            <a:pPr algn="ctr"/>
            <a:r>
              <a:rPr lang="en-US" sz="3600" dirty="0">
                <a:solidFill>
                  <a:srgbClr val="FFFF00"/>
                </a:solidFill>
                <a:effectLst>
                  <a:outerShdw blurRad="38100" dist="38100" dir="2700000" algn="tl">
                    <a:srgbClr val="000000">
                      <a:alpha val="43137"/>
                    </a:srgbClr>
                  </a:outerShdw>
                </a:effectLst>
              </a:rPr>
              <a:t> ABC’s TDROP</a:t>
            </a:r>
            <a:endParaRPr lang="en-US" sz="36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1143000"/>
          </a:xfrm>
        </p:spPr>
        <p:txBody>
          <a:bodyPr numCol="1"/>
          <a:lstStyle/>
          <a:p>
            <a:pPr algn="ctr"/>
            <a:r>
              <a:rPr lang="en-US" sz="5400" dirty="0">
                <a:solidFill>
                  <a:srgbClr val="FFFF00"/>
                </a:solidFill>
                <a:effectLst>
                  <a:outerShdw blurRad="38100" dist="38100" dir="2700000" algn="tl">
                    <a:srgbClr val="000000">
                      <a:alpha val="43137"/>
                    </a:srgbClr>
                  </a:outerShdw>
                </a:effectLst>
              </a:rPr>
              <a:t>ABC’s of Teacher Retirement</a:t>
            </a:r>
          </a:p>
        </p:txBody>
      </p:sp>
      <p:sp>
        <p:nvSpPr>
          <p:cNvPr id="2051" name="Rectangle 3"/>
          <p:cNvSpPr>
            <a:spLocks noGrp="1" noChangeArrowheads="1"/>
          </p:cNvSpPr>
          <p:nvPr>
            <p:ph sz="half" idx="1"/>
          </p:nvPr>
        </p:nvSpPr>
        <p:spPr>
          <a:xfrm>
            <a:off x="2505082" y="1641640"/>
            <a:ext cx="4038600" cy="4525963"/>
          </a:xfrm>
          <a:scene3d>
            <a:camera prst="orthographicFront"/>
            <a:lightRig rig="threePt" dir="t"/>
          </a:scene3d>
          <a:sp3d>
            <a:bevelT w="139700" prst="cross"/>
          </a:sp3d>
        </p:spPr>
        <p:txBody>
          <a:bodyPr numCol="1">
            <a:normAutofit/>
          </a:bodyPr>
          <a:lstStyle/>
          <a:p>
            <a:pPr algn="l"/>
            <a:endParaRPr lang="en-US" dirty="0"/>
          </a:p>
          <a:p>
            <a:pPr algn="ctr"/>
            <a:endParaRPr lang="en-US" dirty="0"/>
          </a:p>
        </p:txBody>
      </p:sp>
      <p:pic>
        <p:nvPicPr>
          <p:cNvPr id="6" name="Picture 5">
            <a:extLst>
              <a:ext uri="{FF2B5EF4-FFF2-40B4-BE49-F238E27FC236}">
                <a16:creationId xmlns="" xmlns:a16="http://schemas.microsoft.com/office/drawing/2014/main" id="{2B63D65E-31BF-4D02-8A1B-714BFE79AC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505082" y="2073212"/>
            <a:ext cx="4286240" cy="4149080"/>
          </a:xfrm>
          <a:prstGeom prst="rect">
            <a:avLst/>
          </a:prstGeom>
        </p:spPr>
      </p:pic>
      <p:sp>
        <p:nvSpPr>
          <p:cNvPr id="7" name="TextBox 6">
            <a:extLst>
              <a:ext uri="{FF2B5EF4-FFF2-40B4-BE49-F238E27FC236}">
                <a16:creationId xmlns="" xmlns:a16="http://schemas.microsoft.com/office/drawing/2014/main" id="{777C0AF7-0E2C-4D72-81D6-7F5D0FE8183B}"/>
              </a:ext>
            </a:extLst>
          </p:cNvPr>
          <p:cNvSpPr txBox="1"/>
          <p:nvPr/>
        </p:nvSpPr>
        <p:spPr>
          <a:xfrm>
            <a:off x="1029644" y="6858000"/>
            <a:ext cx="7084711" cy="230832"/>
          </a:xfrm>
          <a:prstGeom prst="rect">
            <a:avLst/>
          </a:prstGeom>
          <a:noFill/>
        </p:spPr>
        <p:txBody>
          <a:bodyPr wrap="square" rtlCol="0">
            <a:spAutoFit/>
          </a:bodyPr>
          <a:lstStyle/>
          <a:p>
            <a:r>
              <a:rPr lang="en-US" sz="900">
                <a:hlinkClick r:id="rId3" tooltip="https://playgroundology.wordpress.com/category/abcs-for-play/"/>
              </a:rPr>
              <a:t>This Photo</a:t>
            </a:r>
            <a:r>
              <a:rPr lang="en-US" sz="900"/>
              <a:t> by Unknown Author is licensed under </a:t>
            </a:r>
            <a:r>
              <a:rPr lang="en-US" sz="900">
                <a:hlinkClick r:id="rId4" tooltip="https://creativecommons.org/licenses/by-nc-sa/3.0/"/>
              </a:rPr>
              <a:t>CC BY-SA-NC</a:t>
            </a:r>
            <a:endParaRPr lang="en-US" sz="900"/>
          </a:p>
        </p:txBody>
      </p:sp>
      <p:sp>
        <p:nvSpPr>
          <p:cNvPr id="10" name="TextBox 9">
            <a:extLst>
              <a:ext uri="{FF2B5EF4-FFF2-40B4-BE49-F238E27FC236}">
                <a16:creationId xmlns="" xmlns:a16="http://schemas.microsoft.com/office/drawing/2014/main" id="{410938C1-87CE-45B6-B946-DC8BE6E7BBCE}"/>
              </a:ext>
            </a:extLst>
          </p:cNvPr>
          <p:cNvSpPr txBox="1"/>
          <p:nvPr/>
        </p:nvSpPr>
        <p:spPr>
          <a:xfrm>
            <a:off x="755576" y="2088740"/>
            <a:ext cx="2818656" cy="2000548"/>
          </a:xfrm>
          <a:prstGeom prst="rect">
            <a:avLst/>
          </a:prstGeom>
          <a:noFill/>
        </p:spPr>
        <p:txBody>
          <a:bodyPr wrap="square" rtlCol="0">
            <a:spAutoFit/>
          </a:bodyPr>
          <a:lstStyle/>
          <a:p>
            <a:r>
              <a:rPr lang="en-US" sz="4000" dirty="0">
                <a:solidFill>
                  <a:srgbClr val="C00000"/>
                </a:solidFill>
              </a:rPr>
              <a:t>A</a:t>
            </a:r>
            <a:r>
              <a:rPr lang="en-US" sz="2800" dirty="0"/>
              <a:t>pproach Retirement With Eyes Wide Open</a:t>
            </a:r>
          </a:p>
        </p:txBody>
      </p:sp>
      <p:sp>
        <p:nvSpPr>
          <p:cNvPr id="11" name="TextBox 10">
            <a:extLst>
              <a:ext uri="{FF2B5EF4-FFF2-40B4-BE49-F238E27FC236}">
                <a16:creationId xmlns="" xmlns:a16="http://schemas.microsoft.com/office/drawing/2014/main" id="{08A94D3A-F247-4F2A-A085-9CA7AF0BDA3B}"/>
              </a:ext>
            </a:extLst>
          </p:cNvPr>
          <p:cNvSpPr txBox="1"/>
          <p:nvPr/>
        </p:nvSpPr>
        <p:spPr>
          <a:xfrm>
            <a:off x="5633042" y="2304183"/>
            <a:ext cx="2674640" cy="1569660"/>
          </a:xfrm>
          <a:prstGeom prst="rect">
            <a:avLst/>
          </a:prstGeom>
          <a:noFill/>
        </p:spPr>
        <p:txBody>
          <a:bodyPr wrap="square" rtlCol="0">
            <a:spAutoFit/>
          </a:bodyPr>
          <a:lstStyle/>
          <a:p>
            <a:pPr algn="r"/>
            <a:r>
              <a:rPr lang="en-US" sz="4000" dirty="0">
                <a:solidFill>
                  <a:srgbClr val="C00000"/>
                </a:solidFill>
              </a:rPr>
              <a:t>B</a:t>
            </a:r>
            <a:r>
              <a:rPr lang="en-US" sz="2800" dirty="0"/>
              <a:t>e Aware of ALL Your Options</a:t>
            </a:r>
          </a:p>
        </p:txBody>
      </p:sp>
      <p:sp>
        <p:nvSpPr>
          <p:cNvPr id="13" name="TextBox 12">
            <a:extLst>
              <a:ext uri="{FF2B5EF4-FFF2-40B4-BE49-F238E27FC236}">
                <a16:creationId xmlns="" xmlns:a16="http://schemas.microsoft.com/office/drawing/2014/main" id="{082C9E94-98EB-4AE7-89D6-B98959853489}"/>
              </a:ext>
            </a:extLst>
          </p:cNvPr>
          <p:cNvSpPr txBox="1"/>
          <p:nvPr/>
        </p:nvSpPr>
        <p:spPr>
          <a:xfrm>
            <a:off x="2104746" y="5829188"/>
            <a:ext cx="4934506" cy="707886"/>
          </a:xfrm>
          <a:prstGeom prst="rect">
            <a:avLst/>
          </a:prstGeom>
          <a:noFill/>
        </p:spPr>
        <p:txBody>
          <a:bodyPr wrap="square" rtlCol="0">
            <a:spAutoFit/>
          </a:bodyPr>
          <a:lstStyle/>
          <a:p>
            <a:pPr algn="ctr"/>
            <a:r>
              <a:rPr lang="en-US" sz="4000" dirty="0">
                <a:solidFill>
                  <a:srgbClr val="C00000"/>
                </a:solidFill>
              </a:rPr>
              <a:t>C</a:t>
            </a:r>
            <a:r>
              <a:rPr lang="en-US" sz="2800" dirty="0"/>
              <a:t>ontrol Your Financial Future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1143000"/>
          </a:xfrm>
        </p:spPr>
        <p:txBody>
          <a:bodyPr numCol="1"/>
          <a:lstStyle/>
          <a:p>
            <a:r>
              <a:rPr lang="en-US" sz="5400" dirty="0">
                <a:solidFill>
                  <a:srgbClr val="FFFF00"/>
                </a:solidFill>
                <a:effectLst>
                  <a:outerShdw blurRad="38100" dist="38100" dir="2700000" algn="tl">
                    <a:srgbClr val="000000">
                      <a:alpha val="43137"/>
                    </a:srgbClr>
                  </a:outerShdw>
                </a:effectLst>
              </a:rPr>
              <a:t>ABC’s of Teacher Retirement</a:t>
            </a:r>
          </a:p>
        </p:txBody>
      </p:sp>
      <p:sp>
        <p:nvSpPr>
          <p:cNvPr id="2051" name="Rectangle 3"/>
          <p:cNvSpPr>
            <a:spLocks noGrp="1" noChangeArrowheads="1"/>
          </p:cNvSpPr>
          <p:nvPr>
            <p:ph sz="half" idx="1"/>
          </p:nvPr>
        </p:nvSpPr>
        <p:spPr>
          <a:scene3d>
            <a:camera prst="orthographicFront"/>
            <a:lightRig rig="threePt" dir="t"/>
          </a:scene3d>
          <a:sp3d>
            <a:bevelT w="139700" prst="cross"/>
          </a:sp3d>
        </p:spPr>
        <p:txBody>
          <a:bodyPr numCol="1">
            <a:normAutofit/>
          </a:bodyPr>
          <a:lstStyle/>
          <a:p>
            <a:pPr algn="l"/>
            <a:endParaRPr lang="en-US" dirty="0"/>
          </a:p>
          <a:p>
            <a:pPr algn="ctr"/>
            <a:endParaRPr lang="en-US" dirty="0"/>
          </a:p>
        </p:txBody>
      </p:sp>
      <p:sp>
        <p:nvSpPr>
          <p:cNvPr id="2" name="Content Placeholder 1">
            <a:extLst>
              <a:ext uri="{FF2B5EF4-FFF2-40B4-BE49-F238E27FC236}">
                <a16:creationId xmlns="" xmlns:a16="http://schemas.microsoft.com/office/drawing/2014/main" id="{C12C8C3A-4274-4506-8E9F-D5EBEF381A9B}"/>
              </a:ext>
            </a:extLst>
          </p:cNvPr>
          <p:cNvSpPr>
            <a:spLocks noGrp="1"/>
          </p:cNvSpPr>
          <p:nvPr>
            <p:ph sz="half" idx="2"/>
          </p:nvPr>
        </p:nvSpPr>
        <p:spPr>
          <a:xfrm>
            <a:off x="4648202" y="2060848"/>
            <a:ext cx="4038600" cy="3412976"/>
          </a:xfrm>
        </p:spPr>
        <p:txBody>
          <a:bodyPr/>
          <a:lstStyle/>
          <a:p>
            <a:pPr marL="0" indent="0">
              <a:buNone/>
            </a:pPr>
            <a:r>
              <a:rPr lang="en-US" sz="5400" dirty="0"/>
              <a:t>Approach Retirement with Eyes Wide Open</a:t>
            </a:r>
            <a:endParaRPr lang="en-US" sz="5400" b="1" dirty="0"/>
          </a:p>
        </p:txBody>
      </p:sp>
      <p:pic>
        <p:nvPicPr>
          <p:cNvPr id="4" name="Picture 3">
            <a:extLst>
              <a:ext uri="{FF2B5EF4-FFF2-40B4-BE49-F238E27FC236}">
                <a16:creationId xmlns="" xmlns:a16="http://schemas.microsoft.com/office/drawing/2014/main" id="{95FF1A84-AFB1-4470-BAE2-8EFF0D7735F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04797" y="1992982"/>
            <a:ext cx="3911397" cy="3740274"/>
          </a:xfrm>
          <a:prstGeom prst="rect">
            <a:avLst/>
          </a:prstGeom>
        </p:spPr>
      </p:pic>
    </p:spTree>
    <p:extLst>
      <p:ext uri="{BB962C8B-B14F-4D97-AF65-F5344CB8AC3E}">
        <p14:creationId xmlns:p14="http://schemas.microsoft.com/office/powerpoint/2010/main" val="10272259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solidFill>
                  <a:srgbClr val="FFFF00"/>
                </a:solidFill>
              </a:rPr>
              <a:t>ATRS Changes</a:t>
            </a:r>
            <a:r>
              <a:rPr lang="en-US" dirty="0"/>
              <a:t/>
            </a:r>
            <a:br>
              <a:rPr lang="en-US" dirty="0"/>
            </a:br>
            <a:endParaRPr lang="en-US" dirty="0"/>
          </a:p>
        </p:txBody>
      </p:sp>
      <p:sp>
        <p:nvSpPr>
          <p:cNvPr id="3" name="Content Placeholder 2"/>
          <p:cNvSpPr>
            <a:spLocks noGrp="1"/>
          </p:cNvSpPr>
          <p:nvPr>
            <p:ph idx="1"/>
          </p:nvPr>
        </p:nvSpPr>
        <p:spPr>
          <a:xfrm>
            <a:off x="457200" y="1916832"/>
            <a:ext cx="8229600" cy="4525963"/>
          </a:xfrm>
        </p:spPr>
        <p:txBody>
          <a:bodyPr numCol="1"/>
          <a:lstStyle/>
          <a:p>
            <a:r>
              <a:rPr lang="en-US" sz="1800" dirty="0"/>
              <a:t>Retirement wage is now based on top 5 years of service instead of top 3 years of service</a:t>
            </a:r>
            <a:r>
              <a:rPr lang="en-US" sz="1800" dirty="0" smtClean="0"/>
              <a:t>.</a:t>
            </a:r>
          </a:p>
          <a:p>
            <a:r>
              <a:rPr lang="en-US" sz="1800" dirty="0" smtClean="0"/>
              <a:t>Noncontributory Multiplier Reduced to .0125 (1.25%)</a:t>
            </a:r>
            <a:endParaRPr lang="en-US" sz="1800" dirty="0"/>
          </a:p>
          <a:p>
            <a:r>
              <a:rPr lang="en-US" sz="1800" dirty="0"/>
              <a:t>Mortality Rates have changed. Congratulations your spouse is living longer! Which means your beneficiary option is now more expensive</a:t>
            </a:r>
            <a:r>
              <a:rPr lang="en-US" sz="1800" dirty="0" smtClean="0"/>
              <a:t>.</a:t>
            </a:r>
            <a:endParaRPr lang="en-US" sz="1800" dirty="0"/>
          </a:p>
          <a:p>
            <a:r>
              <a:rPr lang="en-US" sz="1800" dirty="0"/>
              <a:t>It now costs you 10% a year to retire early before 28 years of service. You are not eligible for income until 25 years of service or age 60</a:t>
            </a:r>
            <a:r>
              <a:rPr lang="en-US" sz="1800" dirty="0" smtClean="0"/>
              <a:t>.</a:t>
            </a:r>
            <a:endParaRPr lang="en-US" sz="1800" dirty="0"/>
          </a:p>
          <a:p>
            <a:r>
              <a:rPr lang="en-US" sz="1800" dirty="0"/>
              <a:t> TDROP Interest Rates change on an annual basis, and differ based on </a:t>
            </a:r>
            <a:r>
              <a:rPr lang="en-US" sz="1800" dirty="0" smtClean="0"/>
              <a:t>   status.</a:t>
            </a:r>
          </a:p>
          <a:p>
            <a:r>
              <a:rPr lang="en-US" sz="1800" dirty="0" smtClean="0"/>
              <a:t>T-Drop Amortization Rate Reduced to 3%.</a:t>
            </a:r>
          </a:p>
          <a:p>
            <a:r>
              <a:rPr lang="en-US" sz="1800" dirty="0" smtClean="0"/>
              <a:t>Benefit Stipend has been reduced by $25.00 a month.</a:t>
            </a:r>
            <a:endParaRPr lang="en-US" sz="1800" dirty="0"/>
          </a:p>
          <a:p>
            <a:r>
              <a:rPr lang="en-US" sz="1800" dirty="0" smtClean="0"/>
              <a:t>Increase in retirement contribution from both employer and employee. By </a:t>
            </a:r>
          </a:p>
          <a:p>
            <a:pPr marL="0" indent="0">
              <a:buNone/>
            </a:pPr>
            <a:r>
              <a:rPr lang="en-US" sz="1800" dirty="0"/>
              <a:t> </a:t>
            </a:r>
            <a:r>
              <a:rPr lang="en-US" sz="1800" dirty="0" smtClean="0"/>
              <a:t>     2022 Employer Contributions will be 15% and Employee Contributions will  </a:t>
            </a:r>
          </a:p>
          <a:p>
            <a:pPr marL="0" indent="0">
              <a:buNone/>
            </a:pPr>
            <a:r>
              <a:rPr lang="en-US" sz="1800" dirty="0"/>
              <a:t> </a:t>
            </a:r>
            <a:r>
              <a:rPr lang="en-US" sz="1800" dirty="0" smtClean="0"/>
              <a:t>     be 7%.    </a:t>
            </a:r>
            <a:endParaRPr lang="en-US" sz="1800" dirty="0"/>
          </a:p>
        </p:txBody>
      </p:sp>
    </p:spTree>
    <p:extLst>
      <p:ext uri="{BB962C8B-B14F-4D97-AF65-F5344CB8AC3E}">
        <p14:creationId xmlns:p14="http://schemas.microsoft.com/office/powerpoint/2010/main" val="301153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numCol="1">
            <a:noAutofit/>
          </a:bodyPr>
          <a:lstStyle/>
          <a:p>
            <a:pPr algn="ctr"/>
            <a:r>
              <a:rPr lang="en-US" sz="4200" b="1" dirty="0">
                <a:solidFill>
                  <a:srgbClr val="FFFF00"/>
                </a:solidFill>
                <a:effectLst>
                  <a:outerShdw blurRad="38100" dist="38100" dir="2700000" algn="tl">
                    <a:srgbClr val="000000">
                      <a:alpha val="43137"/>
                    </a:srgbClr>
                  </a:outerShdw>
                </a:effectLst>
              </a:rPr>
              <a:t>Understanding Teacher Retirement</a:t>
            </a:r>
          </a:p>
        </p:txBody>
      </p:sp>
      <p:sp>
        <p:nvSpPr>
          <p:cNvPr id="5" name="Content Placeholder 4"/>
          <p:cNvSpPr>
            <a:spLocks noGrp="1"/>
          </p:cNvSpPr>
          <p:nvPr>
            <p:ph sz="half" idx="1"/>
          </p:nvPr>
        </p:nvSpPr>
        <p:spPr>
          <a:xfrm>
            <a:off x="467544" y="1844824"/>
            <a:ext cx="4038600" cy="3629000"/>
          </a:xfrm>
        </p:spPr>
        <p:txBody>
          <a:bodyPr numCol="1"/>
          <a:lstStyle/>
          <a:p>
            <a:r>
              <a:rPr lang="en-US" dirty="0"/>
              <a:t>Teaching Professionals in Arkansas can retire with an attractive retirement benefit package under the Arkansas Teacher Retirement System</a:t>
            </a:r>
            <a:r>
              <a:rPr lang="en-US" sz="3200" dirty="0"/>
              <a:t>.</a:t>
            </a:r>
          </a:p>
          <a:p>
            <a:endParaRPr lang="en-US" dirty="0"/>
          </a:p>
        </p:txBody>
      </p:sp>
      <p:sp>
        <p:nvSpPr>
          <p:cNvPr id="6" name="Content Placeholder 5"/>
          <p:cNvSpPr>
            <a:spLocks noGrp="1"/>
          </p:cNvSpPr>
          <p:nvPr>
            <p:ph sz="half" idx="2"/>
          </p:nvPr>
        </p:nvSpPr>
        <p:spPr>
          <a:xfrm>
            <a:off x="4644008" y="1700808"/>
            <a:ext cx="4038600" cy="4525963"/>
          </a:xfrm>
        </p:spPr>
        <p:txBody>
          <a:bodyPr numCol="1"/>
          <a:lstStyle/>
          <a:p>
            <a:pPr>
              <a:buFont typeface="Wingdings" pitchFamily="2" charset="2"/>
              <a:buChar char="q"/>
            </a:pPr>
            <a:r>
              <a:rPr lang="en-US" sz="1600" dirty="0"/>
              <a:t>No Reduction in Benefits if 28 Years of Credited Service or Age 60.</a:t>
            </a:r>
          </a:p>
          <a:p>
            <a:pPr>
              <a:buFont typeface="Wingdings" pitchFamily="2" charset="2"/>
              <a:buChar char="q"/>
            </a:pPr>
            <a:r>
              <a:rPr lang="en-US" sz="1600" dirty="0"/>
              <a:t>After 25 years of Service, 10% Permanent Reduction (Per Year) for Early Retirement.  (Ex: 25 Years = 30% Reduction, 26 Years = 20% Reduction, 27 Years = 10%Reduction)</a:t>
            </a:r>
          </a:p>
          <a:p>
            <a:pPr>
              <a:buFont typeface="Wingdings" pitchFamily="2" charset="2"/>
              <a:buChar char="q"/>
            </a:pPr>
            <a:r>
              <a:rPr lang="en-US" sz="1600" dirty="0"/>
              <a:t>If Contributory:  YOU contribute 6.25% of your income (pre-tax); District contributes 14.25% of your income on your behalf.</a:t>
            </a:r>
          </a:p>
          <a:p>
            <a:pPr>
              <a:buFont typeface="Wingdings" pitchFamily="2" charset="2"/>
              <a:buChar char="q"/>
            </a:pPr>
            <a:r>
              <a:rPr lang="en-US" sz="1600" dirty="0"/>
              <a:t>If Non-Contributory, District contributes </a:t>
            </a:r>
            <a:r>
              <a:rPr lang="en-US" sz="1600" dirty="0" smtClean="0"/>
              <a:t>14.25% </a:t>
            </a:r>
            <a:r>
              <a:rPr lang="en-US" sz="1600" dirty="0"/>
              <a:t>on your behalf.</a:t>
            </a:r>
          </a:p>
          <a:p>
            <a:pPr>
              <a:buFont typeface="Wingdings" pitchFamily="2" charset="2"/>
              <a:buChar char="q"/>
            </a:pPr>
            <a:r>
              <a:rPr lang="en-US" sz="1600" dirty="0"/>
              <a:t>If you leave education early, you may “sell” your years of service.</a:t>
            </a:r>
          </a:p>
          <a:p>
            <a:pPr lvl="1">
              <a:buFont typeface="Wingdings" pitchFamily="2" charset="2"/>
              <a:buChar char="q"/>
            </a:pPr>
            <a:r>
              <a:rPr lang="en-US" sz="1200" dirty="0"/>
              <a:t>CAUTION:  Selling years of service can cost you your pension benefits and you lose the State’s </a:t>
            </a:r>
            <a:r>
              <a:rPr lang="en-US" sz="1200" dirty="0" smtClean="0"/>
              <a:t>14.25% </a:t>
            </a:r>
            <a:r>
              <a:rPr lang="en-US" sz="1200" dirty="0"/>
              <a:t>contribution.  You would receive only your </a:t>
            </a:r>
            <a:r>
              <a:rPr lang="en-US" sz="1200" dirty="0" smtClean="0"/>
              <a:t>6.25% </a:t>
            </a:r>
            <a:r>
              <a:rPr lang="en-US" sz="1200" dirty="0"/>
              <a:t>pre-tax contributions.</a:t>
            </a:r>
          </a:p>
        </p:txBody>
      </p:sp>
      <p:sp>
        <p:nvSpPr>
          <p:cNvPr id="4" name="TextBox 3"/>
          <p:cNvSpPr txBox="1"/>
          <p:nvPr/>
        </p:nvSpPr>
        <p:spPr>
          <a:xfrm>
            <a:off x="838200" y="3276600"/>
            <a:ext cx="6781800" cy="923330"/>
          </a:xfrm>
          <a:prstGeom prst="rect">
            <a:avLst/>
          </a:prstGeom>
          <a:noFill/>
        </p:spPr>
        <p:txBody>
          <a:bodyPr wrap="square" numCol="1" rtlCol="0">
            <a:spAutoFit/>
          </a:bodyPr>
          <a:lstStyle/>
          <a:p>
            <a:endParaRPr lang="en-US" dirty="0">
              <a:solidFill>
                <a:srgbClr val="FF0000"/>
              </a:solidFill>
            </a:endParaRPr>
          </a:p>
          <a:p>
            <a:pPr>
              <a:buFont typeface="Wingdings" pitchFamily="2" charset="2"/>
              <a:buChar char="§"/>
            </a:pPr>
            <a:endParaRPr lang="en-US" dirty="0"/>
          </a:p>
          <a:p>
            <a:pPr>
              <a:buFont typeface="Wingdings" pitchFamily="2" charset="2"/>
              <a:buChar char="§"/>
            </a:pP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pPr algn="ctr"/>
            <a:r>
              <a:rPr lang="en-US" dirty="0">
                <a:solidFill>
                  <a:srgbClr val="FFFF00"/>
                </a:solidFill>
                <a:effectLst>
                  <a:outerShdw blurRad="38100" dist="38100" dir="2700000" algn="tl">
                    <a:srgbClr val="000000">
                      <a:alpha val="43137"/>
                    </a:srgbClr>
                  </a:outerShdw>
                </a:effectLst>
              </a:rPr>
              <a:t>Calculating Your Pension</a:t>
            </a:r>
          </a:p>
        </p:txBody>
      </p:sp>
      <p:sp>
        <p:nvSpPr>
          <p:cNvPr id="8" name="Content Placeholder 7"/>
          <p:cNvSpPr>
            <a:spLocks noGrp="1"/>
          </p:cNvSpPr>
          <p:nvPr>
            <p:ph sz="half" idx="1"/>
          </p:nvPr>
        </p:nvSpPr>
        <p:spPr>
          <a:xfrm>
            <a:off x="467544" y="1772816"/>
            <a:ext cx="4038600" cy="4525963"/>
          </a:xfrm>
        </p:spPr>
        <p:txBody>
          <a:bodyPr numCol="1"/>
          <a:lstStyle/>
          <a:p>
            <a:pPr marL="457200" indent="-457200">
              <a:buNone/>
            </a:pPr>
            <a:r>
              <a:rPr lang="en-US" sz="2000" dirty="0"/>
              <a:t>To Calculate Your Pension:</a:t>
            </a:r>
          </a:p>
          <a:p>
            <a:pPr marL="457200" indent="-457200">
              <a:buNone/>
            </a:pPr>
            <a:endParaRPr lang="en-US" sz="2000" dirty="0"/>
          </a:p>
          <a:p>
            <a:pPr marL="457200" indent="-457200">
              <a:buAutoNum type="arabicPeriod"/>
            </a:pPr>
            <a:r>
              <a:rPr lang="en-US" sz="2000" dirty="0"/>
              <a:t>Take the average of your </a:t>
            </a:r>
            <a:r>
              <a:rPr lang="en-US" sz="2000" u="sng" dirty="0"/>
              <a:t>HIGHEST</a:t>
            </a:r>
            <a:r>
              <a:rPr lang="en-US" sz="2000" dirty="0"/>
              <a:t> 5 Years Salary</a:t>
            </a:r>
          </a:p>
          <a:p>
            <a:pPr marL="457200" indent="-457200">
              <a:buAutoNum type="arabicPeriod"/>
            </a:pPr>
            <a:r>
              <a:rPr lang="en-US" sz="2000" dirty="0"/>
              <a:t>Multiply by the number of years of credited service</a:t>
            </a:r>
          </a:p>
          <a:p>
            <a:pPr marL="857250" lvl="1" indent="-457200">
              <a:buNone/>
            </a:pPr>
            <a:r>
              <a:rPr lang="en-US" sz="1600" dirty="0"/>
              <a:t>	.0215% for Contributory</a:t>
            </a:r>
          </a:p>
          <a:p>
            <a:pPr marL="857250" lvl="1" indent="-457200">
              <a:buNone/>
            </a:pPr>
            <a:r>
              <a:rPr lang="en-US" sz="1600" dirty="0"/>
              <a:t>	.</a:t>
            </a:r>
            <a:r>
              <a:rPr lang="en-US" sz="1600" dirty="0" smtClean="0"/>
              <a:t>0125% </a:t>
            </a:r>
            <a:r>
              <a:rPr lang="en-US" sz="1600" dirty="0"/>
              <a:t>for Non-Contributory</a:t>
            </a:r>
          </a:p>
          <a:p>
            <a:pPr marL="857250" lvl="1" indent="-457200">
              <a:buNone/>
            </a:pPr>
            <a:r>
              <a:rPr lang="en-US" sz="1600" dirty="0"/>
              <a:t>	</a:t>
            </a:r>
            <a:r>
              <a:rPr lang="en-US" sz="1000" dirty="0"/>
              <a:t>Current Multiplier for AR, approved by Legislature</a:t>
            </a:r>
            <a:endParaRPr lang="en-US" sz="1600" dirty="0"/>
          </a:p>
          <a:p>
            <a:pPr marL="457200" indent="-457200">
              <a:buAutoNum type="arabicPeriod"/>
            </a:pPr>
            <a:r>
              <a:rPr lang="en-US" sz="2000" dirty="0"/>
              <a:t>If 10 or more years of actual service, add an additional </a:t>
            </a:r>
            <a:r>
              <a:rPr lang="en-US" sz="2000" dirty="0" smtClean="0"/>
              <a:t>$600</a:t>
            </a:r>
            <a:r>
              <a:rPr lang="en-US" sz="2000" dirty="0"/>
              <a:t>.</a:t>
            </a:r>
          </a:p>
          <a:p>
            <a:pPr marL="457200" indent="-457200">
              <a:buAutoNum type="arabicPeriod"/>
            </a:pPr>
            <a:endParaRPr lang="en-US" sz="2000" dirty="0"/>
          </a:p>
        </p:txBody>
      </p:sp>
      <p:sp>
        <p:nvSpPr>
          <p:cNvPr id="9" name="Content Placeholder 8"/>
          <p:cNvSpPr>
            <a:spLocks noGrp="1"/>
          </p:cNvSpPr>
          <p:nvPr>
            <p:ph sz="half" idx="2"/>
          </p:nvPr>
        </p:nvSpPr>
        <p:spPr>
          <a:xfrm>
            <a:off x="4644008" y="1772816"/>
            <a:ext cx="4038600" cy="4525963"/>
          </a:xfrm>
        </p:spPr>
        <p:txBody>
          <a:bodyPr numCol="1"/>
          <a:lstStyle/>
          <a:p>
            <a:pPr>
              <a:buNone/>
            </a:pPr>
            <a:r>
              <a:rPr lang="en-US" sz="2000" dirty="0"/>
              <a:t>Example:</a:t>
            </a:r>
          </a:p>
          <a:p>
            <a:pPr>
              <a:buNone/>
            </a:pPr>
            <a:endParaRPr lang="en-US" sz="2000" dirty="0"/>
          </a:p>
          <a:p>
            <a:pPr>
              <a:buNone/>
            </a:pPr>
            <a:r>
              <a:rPr lang="en-US" sz="2000" dirty="0"/>
              <a:t>Teacher, 28 Years of Service</a:t>
            </a:r>
          </a:p>
          <a:p>
            <a:pPr>
              <a:buNone/>
            </a:pPr>
            <a:endParaRPr lang="en-US" sz="2000" dirty="0"/>
          </a:p>
          <a:p>
            <a:pPr>
              <a:buNone/>
            </a:pPr>
            <a:r>
              <a:rPr lang="en-US" sz="2000" dirty="0"/>
              <a:t>Highest 5 Years Salary: $50,000</a:t>
            </a:r>
          </a:p>
          <a:p>
            <a:pPr>
              <a:buNone/>
            </a:pPr>
            <a:r>
              <a:rPr lang="en-US" sz="2000" dirty="0"/>
              <a:t>	</a:t>
            </a:r>
            <a:r>
              <a:rPr lang="en-US" sz="1600" dirty="0"/>
              <a:t>Average of Highest 5 Years of Service</a:t>
            </a:r>
          </a:p>
          <a:p>
            <a:pPr>
              <a:buNone/>
            </a:pPr>
            <a:endParaRPr lang="en-US" sz="2000" dirty="0"/>
          </a:p>
          <a:p>
            <a:pPr>
              <a:buNone/>
            </a:pPr>
            <a:r>
              <a:rPr lang="en-US" sz="2000" dirty="0"/>
              <a:t>Contributory Plan Participant, </a:t>
            </a:r>
            <a:br>
              <a:rPr lang="en-US" sz="2000" dirty="0"/>
            </a:br>
            <a:r>
              <a:rPr lang="en-US" sz="1600" dirty="0"/>
              <a:t>All Years of Service</a:t>
            </a:r>
          </a:p>
          <a:p>
            <a:pPr>
              <a:buNone/>
            </a:pPr>
            <a:endParaRPr lang="en-US" sz="2000" dirty="0"/>
          </a:p>
          <a:p>
            <a:pPr>
              <a:buNone/>
            </a:pPr>
            <a:r>
              <a:rPr lang="en-US" sz="2000" dirty="0"/>
              <a:t>     $50,000 x 0.0215 </a:t>
            </a:r>
            <a:br>
              <a:rPr lang="en-US" sz="2000" dirty="0"/>
            </a:br>
            <a:r>
              <a:rPr lang="en-US" sz="2000" dirty="0"/>
              <a:t>x 28 Yrs. of Service + </a:t>
            </a:r>
            <a:r>
              <a:rPr lang="en-US" sz="2000" dirty="0" smtClean="0"/>
              <a:t>$600 </a:t>
            </a:r>
            <a:r>
              <a:rPr lang="en-US" sz="2000" dirty="0"/>
              <a:t/>
            </a:r>
            <a:br>
              <a:rPr lang="en-US" sz="2000" dirty="0"/>
            </a:br>
            <a:r>
              <a:rPr lang="en-US" sz="2000" dirty="0"/>
              <a:t>= $</a:t>
            </a:r>
            <a:r>
              <a:rPr lang="en-US" sz="2000" dirty="0" smtClean="0"/>
              <a:t>30,700.00</a:t>
            </a:r>
            <a:endParaRPr lang="en-US" sz="2000" dirty="0"/>
          </a:p>
          <a:p>
            <a:pPr>
              <a:buNone/>
            </a:pPr>
            <a:endParaRPr lang="en-US" sz="2000" dirty="0"/>
          </a:p>
          <a:p>
            <a:pPr>
              <a:buNone/>
            </a:pPr>
            <a:endParaRPr lang="en-US" sz="20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533400"/>
          </a:xfrm>
        </p:spPr>
        <p:txBody>
          <a:bodyPr numCol="1">
            <a:noAutofit/>
          </a:bodyPr>
          <a:lstStyle/>
          <a:p>
            <a:pPr algn="ctr"/>
            <a:r>
              <a:rPr lang="en-US" sz="3600" dirty="0">
                <a:solidFill>
                  <a:srgbClr val="FFFF00"/>
                </a:solidFill>
                <a:effectLst>
                  <a:outerShdw blurRad="38100" dist="38100" dir="2700000" algn="tl">
                    <a:srgbClr val="000000">
                      <a:alpha val="43137"/>
                    </a:srgbClr>
                  </a:outerShdw>
                </a:effectLst>
              </a:rPr>
              <a:t>ATRS Survivors Benefits – In Service</a:t>
            </a:r>
          </a:p>
        </p:txBody>
      </p:sp>
      <p:sp>
        <p:nvSpPr>
          <p:cNvPr id="3" name="Subtitle 2"/>
          <p:cNvSpPr>
            <a:spLocks noGrp="1"/>
          </p:cNvSpPr>
          <p:nvPr>
            <p:ph type="subTitle" idx="1"/>
          </p:nvPr>
        </p:nvSpPr>
        <p:spPr>
          <a:xfrm>
            <a:off x="533400" y="1676400"/>
            <a:ext cx="7854696" cy="4776936"/>
          </a:xfrm>
        </p:spPr>
        <p:txBody>
          <a:bodyPr numCol="1">
            <a:noAutofit/>
          </a:bodyPr>
          <a:lstStyle/>
          <a:p>
            <a:pPr algn="just"/>
            <a:r>
              <a:rPr lang="en-US" sz="1800" dirty="0"/>
              <a:t>Survivor Benefits:  Any active member's spouse and dependent children may qualify for survivor benefits. (NOTE: Inactive members do not have survivor benefit protection.)</a:t>
            </a:r>
          </a:p>
          <a:p>
            <a:pPr algn="l"/>
            <a:r>
              <a:rPr lang="en-US" sz="1600" dirty="0">
                <a:solidFill>
                  <a:srgbClr val="C00000"/>
                </a:solidFill>
              </a:rPr>
              <a:t>Qualifications:  </a:t>
            </a:r>
            <a:endParaRPr lang="en-US" sz="1600" dirty="0"/>
          </a:p>
          <a:p>
            <a:pPr algn="l">
              <a:buFont typeface="Wingdings" pitchFamily="2" charset="2"/>
              <a:buChar char="ü"/>
            </a:pPr>
            <a:r>
              <a:rPr lang="en-US" sz="1600" dirty="0"/>
              <a:t>You must have been </a:t>
            </a:r>
            <a:r>
              <a:rPr lang="en-US" sz="1600" dirty="0">
                <a:solidFill>
                  <a:srgbClr val="C00000"/>
                </a:solidFill>
              </a:rPr>
              <a:t>married at least two </a:t>
            </a:r>
            <a:r>
              <a:rPr lang="en-US" sz="1600" dirty="0"/>
              <a:t>years immediately preceding the members death.</a:t>
            </a:r>
          </a:p>
          <a:p>
            <a:pPr algn="l">
              <a:buFont typeface="Wingdings" pitchFamily="2" charset="2"/>
              <a:buChar char="ü"/>
            </a:pPr>
            <a:r>
              <a:rPr lang="en-US" sz="1600" dirty="0"/>
              <a:t>You must have </a:t>
            </a:r>
            <a:r>
              <a:rPr lang="en-US" sz="1600" dirty="0">
                <a:solidFill>
                  <a:srgbClr val="C00000"/>
                </a:solidFill>
              </a:rPr>
              <a:t>a minimum of five years actual or reciprocal service </a:t>
            </a:r>
            <a:r>
              <a:rPr lang="en-US" sz="1600" dirty="0"/>
              <a:t>credit.</a:t>
            </a:r>
          </a:p>
          <a:p>
            <a:pPr algn="l"/>
            <a:r>
              <a:rPr lang="en-US" sz="1200" b="1" u="sng" dirty="0">
                <a:solidFill>
                  <a:srgbClr val="C00000"/>
                </a:solidFill>
                <a:effectLst>
                  <a:outerShdw blurRad="38100" dist="38100" dir="2700000" algn="tl">
                    <a:srgbClr val="000000">
                      <a:alpha val="43137"/>
                    </a:srgbClr>
                  </a:outerShdw>
                </a:effectLst>
              </a:rPr>
              <a:t> </a:t>
            </a:r>
            <a:r>
              <a:rPr lang="en-US" sz="800" b="1" u="sng" dirty="0">
                <a:solidFill>
                  <a:srgbClr val="C00000"/>
                </a:solidFill>
                <a:effectLst>
                  <a:outerShdw blurRad="38100" dist="38100" dir="2700000" algn="tl">
                    <a:srgbClr val="000000">
                      <a:alpha val="43137"/>
                    </a:srgbClr>
                  </a:outerShdw>
                </a:effectLst>
              </a:rPr>
              <a:t/>
            </a:r>
            <a:br>
              <a:rPr lang="en-US" sz="800" b="1" u="sng" dirty="0">
                <a:solidFill>
                  <a:srgbClr val="C00000"/>
                </a:solidFill>
                <a:effectLst>
                  <a:outerShdw blurRad="38100" dist="38100" dir="2700000" algn="tl">
                    <a:srgbClr val="000000">
                      <a:alpha val="43137"/>
                    </a:srgbClr>
                  </a:outerShdw>
                </a:effectLst>
              </a:rPr>
            </a:br>
            <a:endParaRPr lang="en-US" sz="2000" dirty="0"/>
          </a:p>
        </p:txBody>
      </p:sp>
      <p:sp>
        <p:nvSpPr>
          <p:cNvPr id="4" name="Rectangle 3">
            <a:extLst>
              <a:ext uri="{FF2B5EF4-FFF2-40B4-BE49-F238E27FC236}">
                <a16:creationId xmlns="" xmlns:a16="http://schemas.microsoft.com/office/drawing/2014/main" id="{737B0EA0-5226-4811-8109-E77B3EFB65B2}"/>
              </a:ext>
            </a:extLst>
          </p:cNvPr>
          <p:cNvSpPr/>
          <p:nvPr/>
        </p:nvSpPr>
        <p:spPr>
          <a:xfrm>
            <a:off x="516962" y="3789040"/>
            <a:ext cx="8375517" cy="2431435"/>
          </a:xfrm>
          <a:prstGeom prst="rect">
            <a:avLst/>
          </a:prstGeom>
        </p:spPr>
        <p:txBody>
          <a:bodyPr wrap="square">
            <a:spAutoFit/>
          </a:bodyPr>
          <a:lstStyle/>
          <a:p>
            <a:r>
              <a:rPr lang="en-US" b="1" u="sng" dirty="0">
                <a:solidFill>
                  <a:srgbClr val="C00000"/>
                </a:solidFill>
                <a:effectLst>
                  <a:outerShdw blurRad="38100" dist="38100" dir="2700000" algn="tl">
                    <a:srgbClr val="000000">
                      <a:alpha val="43137"/>
                    </a:srgbClr>
                  </a:outerShdw>
                </a:effectLst>
              </a:rPr>
              <a:t>Spousal Survivor Benefits (In-Service)</a:t>
            </a:r>
            <a:r>
              <a:rPr lang="en-US" b="1" dirty="0">
                <a:solidFill>
                  <a:srgbClr val="C00000"/>
                </a:solidFill>
                <a:effectLst>
                  <a:outerShdw blurRad="38100" dist="38100" dir="2700000" algn="tl">
                    <a:srgbClr val="000000">
                      <a:alpha val="43137"/>
                    </a:srgbClr>
                  </a:outerShdw>
                </a:effectLst>
              </a:rPr>
              <a:t>:</a:t>
            </a:r>
          </a:p>
          <a:p>
            <a:pPr algn="just">
              <a:buFont typeface="Wingdings" pitchFamily="2" charset="2"/>
              <a:buChar char="ü"/>
            </a:pPr>
            <a:r>
              <a:rPr lang="en-US" sz="1600" dirty="0"/>
              <a:t>Surviving spouse  shall receive survivor benefits as if the member had retired under annuity option A (100% survivor benefit.)</a:t>
            </a:r>
          </a:p>
          <a:p>
            <a:pPr algn="just">
              <a:buFont typeface="Wingdings" pitchFamily="2" charset="2"/>
              <a:buChar char="ü"/>
            </a:pPr>
            <a:r>
              <a:rPr lang="en-US" sz="1600" dirty="0"/>
              <a:t>Surviving spouse benefits payable the month following the member's death if the </a:t>
            </a:r>
            <a:r>
              <a:rPr lang="en-US" sz="1600" u="sng" dirty="0">
                <a:solidFill>
                  <a:srgbClr val="C00000"/>
                </a:solidFill>
              </a:rPr>
              <a:t>member</a:t>
            </a:r>
            <a:r>
              <a:rPr lang="en-US" sz="1600" dirty="0">
                <a:solidFill>
                  <a:srgbClr val="C00000"/>
                </a:solidFill>
              </a:rPr>
              <a:t> had</a:t>
            </a:r>
            <a:r>
              <a:rPr lang="en-US" sz="1600" dirty="0"/>
              <a:t>:</a:t>
            </a:r>
          </a:p>
          <a:p>
            <a:pPr lvl="1" algn="just">
              <a:buFont typeface="Wingdings" pitchFamily="2" charset="2"/>
              <a:buChar char="Ø"/>
            </a:pPr>
            <a:r>
              <a:rPr lang="en-US" sz="1400" dirty="0"/>
              <a:t>reached age 60; or accumulated at least 28 of actual and reciprocal service credit; or  accumulated 25 to 27.75 years of service, qualifying for early (reduced) retirement benefits</a:t>
            </a:r>
          </a:p>
          <a:p>
            <a:pPr lvl="1" algn="just">
              <a:buFont typeface="Wingdings" pitchFamily="2" charset="2"/>
              <a:buChar char="Ø"/>
            </a:pPr>
            <a:r>
              <a:rPr lang="en-US" sz="1400" dirty="0"/>
              <a:t>in all other cases, benefits become payable to the surviving spouse the month following </a:t>
            </a:r>
            <a:r>
              <a:rPr lang="en-US" sz="1400" dirty="0">
                <a:solidFill>
                  <a:srgbClr val="C00000"/>
                </a:solidFill>
              </a:rPr>
              <a:t>the member's 60</a:t>
            </a:r>
            <a:r>
              <a:rPr lang="en-US" sz="1400" baseline="30000" dirty="0">
                <a:solidFill>
                  <a:srgbClr val="C00000"/>
                </a:solidFill>
              </a:rPr>
              <a:t>th</a:t>
            </a:r>
            <a:r>
              <a:rPr lang="en-US" sz="1400" dirty="0">
                <a:solidFill>
                  <a:srgbClr val="C00000"/>
                </a:solidFill>
              </a:rPr>
              <a:t> </a:t>
            </a:r>
            <a:r>
              <a:rPr lang="en-US" sz="1400" dirty="0"/>
              <a:t>birthday. The benefits are payable for the surviving spouse's lifetime. (NOTE: Remarriage does not cancel the spouse's survivor benefits.)</a:t>
            </a:r>
            <a:endParaRPr lang="en-US" sz="2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981200"/>
            <a:ext cx="7848600" cy="4216539"/>
          </a:xfrm>
          <a:prstGeom prst="rect">
            <a:avLst/>
          </a:prstGeom>
          <a:noFill/>
        </p:spPr>
        <p:txBody>
          <a:bodyPr wrap="square" numCol="1" rtlCol="0">
            <a:spAutoFit/>
          </a:bodyPr>
          <a:lstStyle/>
          <a:p>
            <a:r>
              <a:rPr lang="en-US" sz="2400" b="1" dirty="0">
                <a:solidFill>
                  <a:srgbClr val="C00000"/>
                </a:solidFill>
                <a:effectLst>
                  <a:outerShdw blurRad="38100" dist="38100" dir="2700000" algn="tl">
                    <a:srgbClr val="000000">
                      <a:alpha val="43137"/>
                    </a:srgbClr>
                  </a:outerShdw>
                </a:effectLst>
              </a:rPr>
              <a:t>Dependent Children</a:t>
            </a:r>
          </a:p>
          <a:p>
            <a:endParaRPr lang="en-US" sz="2400" dirty="0"/>
          </a:p>
          <a:p>
            <a:pPr algn="just">
              <a:buFont typeface="Wingdings" pitchFamily="2" charset="2"/>
              <a:buChar char="Ø"/>
            </a:pPr>
            <a:r>
              <a:rPr lang="en-US" sz="2000" dirty="0"/>
              <a:t> Surviving dependent children shall each receive an annuity equal to </a:t>
            </a:r>
            <a:r>
              <a:rPr lang="en-US" sz="2000" u="sng" dirty="0"/>
              <a:t>20% of the member's highest salary year received in covered employment</a:t>
            </a:r>
            <a:r>
              <a:rPr lang="en-US" sz="2000" dirty="0"/>
              <a:t>; unless there are more than three surviving dependent children. </a:t>
            </a:r>
          </a:p>
          <a:p>
            <a:pPr algn="just"/>
            <a:endParaRPr lang="en-US" sz="2000" dirty="0"/>
          </a:p>
          <a:p>
            <a:pPr algn="just">
              <a:buFont typeface="Wingdings" pitchFamily="2" charset="2"/>
              <a:buChar char="Ø"/>
            </a:pPr>
            <a:r>
              <a:rPr lang="en-US" sz="2000" dirty="0"/>
              <a:t> </a:t>
            </a:r>
            <a:r>
              <a:rPr lang="en-US" sz="2000" dirty="0">
                <a:solidFill>
                  <a:srgbClr val="C00000"/>
                </a:solidFill>
              </a:rPr>
              <a:t>If more than three dependent surviving children</a:t>
            </a:r>
            <a:r>
              <a:rPr lang="en-US" sz="2000" dirty="0"/>
              <a:t>, </a:t>
            </a:r>
            <a:r>
              <a:rPr lang="en-US" sz="2000" u="sng" dirty="0"/>
              <a:t>60% of the member's highest salary year shall be divided equally</a:t>
            </a:r>
            <a:r>
              <a:rPr lang="en-US" sz="2000" dirty="0"/>
              <a:t>. </a:t>
            </a:r>
          </a:p>
          <a:p>
            <a:pPr algn="just">
              <a:buFont typeface="Wingdings" pitchFamily="2" charset="2"/>
              <a:buChar char="Ø"/>
            </a:pPr>
            <a:endParaRPr lang="en-US" sz="2000" dirty="0"/>
          </a:p>
          <a:p>
            <a:pPr algn="just">
              <a:buFont typeface="Wingdings" pitchFamily="2" charset="2"/>
              <a:buChar char="Ø"/>
            </a:pPr>
            <a:r>
              <a:rPr lang="en-US" sz="2000" dirty="0"/>
              <a:t> Benefits are payable until dependent child reaches 18 years of age or continues consecutively as a full-time student at an accredited secondary school, college, or university (up to age 23).</a:t>
            </a:r>
            <a:endParaRPr lang="en-US" dirty="0"/>
          </a:p>
        </p:txBody>
      </p:sp>
      <p:sp>
        <p:nvSpPr>
          <p:cNvPr id="9" name="Title 1"/>
          <p:cNvSpPr txBox="1">
            <a:spLocks/>
          </p:cNvSpPr>
          <p:nvPr/>
        </p:nvSpPr>
        <p:spPr>
          <a:xfrm>
            <a:off x="0" y="3810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ATRS Survivors Benefits – In Service</a:t>
            </a:r>
          </a:p>
        </p:txBody>
      </p:sp>
    </p:spTree>
  </p:cSld>
  <p:clrMapOvr>
    <a:masterClrMapping/>
  </p:clrMapOvr>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6210</TotalTime>
  <Words>2197</Words>
  <Application>Microsoft Office PowerPoint</Application>
  <PresentationFormat>On-screen Show (4:3)</PresentationFormat>
  <Paragraphs>233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Aharoni</vt:lpstr>
      <vt:lpstr>Arial</vt:lpstr>
      <vt:lpstr>Wingdings</vt:lpstr>
      <vt:lpstr>Diseño predeterminado</vt:lpstr>
      <vt:lpstr>The ABC’s of Teacher Retirement</vt:lpstr>
      <vt:lpstr>Disclosures</vt:lpstr>
      <vt:lpstr>ABC’s of Teacher Retirement</vt:lpstr>
      <vt:lpstr>ABC’s of Teacher Retirement</vt:lpstr>
      <vt:lpstr>ATRS Changes </vt:lpstr>
      <vt:lpstr>Understanding Teacher Retirement</vt:lpstr>
      <vt:lpstr>Calculating Your Pension</vt:lpstr>
      <vt:lpstr>ATRS Survivors Benefits – In Service</vt:lpstr>
      <vt:lpstr>PowerPoint Presentation</vt:lpstr>
      <vt:lpstr>ABC’s of Teacher Retirement</vt:lpstr>
      <vt:lpstr>Survivors Benefit Options at Retirement</vt:lpstr>
      <vt:lpstr>PowerPoint Presentation</vt:lpstr>
      <vt:lpstr>Health Insurance</vt:lpstr>
      <vt:lpstr>The ABC’s of TDROP</vt:lpstr>
      <vt:lpstr>PowerPoint Presentation</vt:lpstr>
      <vt:lpstr>ABC’s of Teacher Retirement</vt:lpstr>
      <vt:lpstr>What Vehicle is my retirement in?</vt:lpstr>
      <vt:lpstr>It’s Time To Take Your Money!  Now What?</vt:lpstr>
      <vt:lpstr>Option One:  Give the Money Back</vt:lpstr>
      <vt:lpstr>Option Two: Lump Sum Distribution</vt:lpstr>
      <vt:lpstr>Option Three : Take It Now  and Re-Invest Later</vt:lpstr>
      <vt:lpstr>Taxable Example of a TDROP Distribution</vt:lpstr>
      <vt:lpstr>Option 4:  Rollover TDROP to an IRA That You Control in Retirement</vt:lpstr>
      <vt:lpstr>IRA Distributions and Taxes </vt:lpstr>
      <vt:lpstr>Social Security</vt:lpstr>
      <vt:lpstr>What is Our Role?</vt:lpstr>
      <vt:lpstr>What is Our Role?</vt:lpstr>
      <vt:lpstr>Benefit Solutions Group  130 E 3rd St  Malvern, AR 72104 870.759.2212 benefitsolutionsgroup.net  Arkansas Teacher Retirement  1-800-666-3877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m_spurlock12@yahoo.com</cp:lastModifiedBy>
  <cp:revision>843</cp:revision>
  <dcterms:created xsi:type="dcterms:W3CDTF">2010-05-23T14:28:12Z</dcterms:created>
  <dcterms:modified xsi:type="dcterms:W3CDTF">2019-10-02T15:31:52Z</dcterms:modified>
</cp:coreProperties>
</file>